
<file path=[Content_Types].xml><?xml version="1.0" encoding="utf-8"?>
<Types xmlns="http://schemas.openxmlformats.org/package/2006/content-types">
  <Default Extension="emf" ContentType="image/x-emf"/>
  <Default Extension="jpg" ContentType="image/jpeg"/>
  <Default Extension="mp4" ContentType="vide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36"/>
  </p:notesMasterIdLst>
  <p:sldIdLst>
    <p:sldId id="261" r:id="rId5"/>
    <p:sldId id="337" r:id="rId6"/>
    <p:sldId id="344" r:id="rId7"/>
    <p:sldId id="339" r:id="rId8"/>
    <p:sldId id="350" r:id="rId9"/>
    <p:sldId id="270" r:id="rId10"/>
    <p:sldId id="340" r:id="rId11"/>
    <p:sldId id="351" r:id="rId12"/>
    <p:sldId id="352" r:id="rId13"/>
    <p:sldId id="353" r:id="rId14"/>
    <p:sldId id="354" r:id="rId15"/>
    <p:sldId id="327" r:id="rId16"/>
    <p:sldId id="357" r:id="rId17"/>
    <p:sldId id="361" r:id="rId18"/>
    <p:sldId id="362" r:id="rId19"/>
    <p:sldId id="365" r:id="rId20"/>
    <p:sldId id="355" r:id="rId21"/>
    <p:sldId id="364" r:id="rId22"/>
    <p:sldId id="363" r:id="rId23"/>
    <p:sldId id="332" r:id="rId24"/>
    <p:sldId id="360" r:id="rId25"/>
    <p:sldId id="366" r:id="rId26"/>
    <p:sldId id="367" r:id="rId27"/>
    <p:sldId id="369" r:id="rId28"/>
    <p:sldId id="334" r:id="rId29"/>
    <p:sldId id="370" r:id="rId30"/>
    <p:sldId id="371" r:id="rId31"/>
    <p:sldId id="345" r:id="rId32"/>
    <p:sldId id="343" r:id="rId33"/>
    <p:sldId id="358" r:id="rId34"/>
    <p:sldId id="359" r:id="rId35"/>
  </p:sldIdLst>
  <p:sldSz cx="20104100" cy="11309350"/>
  <p:notesSz cx="20104100" cy="1130935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7CE1"/>
    <a:srgbClr val="58C0E9"/>
    <a:srgbClr val="C2D501"/>
    <a:srgbClr val="DB0532"/>
    <a:srgbClr val="B14EC4"/>
    <a:srgbClr val="FF595A"/>
    <a:srgbClr val="D39F17"/>
    <a:srgbClr val="DC0031"/>
    <a:srgbClr val="EF7821"/>
    <a:srgbClr val="C4D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780"/>
    <p:restoredTop sz="94521"/>
  </p:normalViewPr>
  <p:slideViewPr>
    <p:cSldViewPr>
      <p:cViewPr varScale="1">
        <p:scale>
          <a:sx n="54" d="100"/>
          <a:sy n="54" d="100"/>
        </p:scale>
        <p:origin x="256" y="88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3" Type="http://schemas.openxmlformats.org/officeDocument/2006/relationships/package" Target="../embeddings/Hoja_de_c_lculo_de_Microsoft_Excel.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Hoja_de_c_lculo_de_Microsoft_Excel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MX"/>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s-CL"/>
        </a:p>
      </c:txPr>
    </c:title>
    <c:autoTitleDeleted val="0"/>
    <c:plotArea>
      <c:layout>
        <c:manualLayout>
          <c:layoutTarget val="inner"/>
          <c:xMode val="edge"/>
          <c:yMode val="edge"/>
          <c:x val="0.16105715952172645"/>
          <c:y val="7.4167730323219466E-2"/>
          <c:w val="0.70637570944657557"/>
          <c:h val="0.86080619927014346"/>
        </c:manualLayout>
      </c:layout>
      <c:pieChart>
        <c:varyColors val="1"/>
        <c:ser>
          <c:idx val="0"/>
          <c:order val="0"/>
          <c:tx>
            <c:strRef>
              <c:f>Hoja1!$B$1</c:f>
              <c:strCache>
                <c:ptCount val="1"/>
                <c:pt idx="0">
                  <c:v>REQUERIMIENTOS</c:v>
                </c:pt>
              </c:strCache>
            </c:strRef>
          </c:tx>
          <c:explosion val="28"/>
          <c:dPt>
            <c:idx val="0"/>
            <c:bubble3D val="0"/>
            <c:explosion val="9"/>
            <c:spPr>
              <a:solidFill>
                <a:schemeClr val="accent1"/>
              </a:solidFill>
              <a:ln w="19050">
                <a:solidFill>
                  <a:schemeClr val="lt1"/>
                </a:solidFill>
              </a:ln>
              <a:effectLst/>
            </c:spPr>
            <c:extLst>
              <c:ext xmlns:c16="http://schemas.microsoft.com/office/drawing/2014/chart" uri="{C3380CC4-5D6E-409C-BE32-E72D297353CC}">
                <c16:uniqueId val="{00000001-C6EA-B64C-94F6-0E701EC6BAB4}"/>
              </c:ext>
            </c:extLst>
          </c:dPt>
          <c:dPt>
            <c:idx val="1"/>
            <c:bubble3D val="0"/>
            <c:spPr>
              <a:solidFill>
                <a:schemeClr val="accent2"/>
              </a:solidFill>
              <a:ln w="19050">
                <a:solidFill>
                  <a:schemeClr val="lt1"/>
                </a:solidFill>
              </a:ln>
              <a:effectLst/>
            </c:spPr>
          </c:dPt>
          <c:cat>
            <c:strRef>
              <c:f>Hoja1!$A$2:$A$3</c:f>
              <c:strCache>
                <c:ptCount val="2"/>
                <c:pt idx="0">
                  <c:v>FUNCIONALES</c:v>
                </c:pt>
                <c:pt idx="1">
                  <c:v>NO FUNCIONALES</c:v>
                </c:pt>
              </c:strCache>
            </c:strRef>
          </c:cat>
          <c:val>
            <c:numRef>
              <c:f>Hoja1!$B$2:$B$3</c:f>
              <c:numCache>
                <c:formatCode>General</c:formatCode>
                <c:ptCount val="2"/>
                <c:pt idx="0">
                  <c:v>54</c:v>
                </c:pt>
                <c:pt idx="1">
                  <c:v>26</c:v>
                </c:pt>
              </c:numCache>
            </c:numRef>
          </c:val>
          <c:extLst>
            <c:ext xmlns:c16="http://schemas.microsoft.com/office/drawing/2014/chart" uri="{C3380CC4-5D6E-409C-BE32-E72D297353CC}">
              <c16:uniqueId val="{00000000-C6EA-B64C-94F6-0E701EC6BAB4}"/>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CL"/>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L"/>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MX"/>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s-CL"/>
        </a:p>
      </c:txPr>
    </c:title>
    <c:autoTitleDeleted val="0"/>
    <c:plotArea>
      <c:layout/>
      <c:pieChart>
        <c:varyColors val="1"/>
        <c:ser>
          <c:idx val="0"/>
          <c:order val="0"/>
          <c:tx>
            <c:strRef>
              <c:f>Hoja1!$B$1</c:f>
              <c:strCache>
                <c:ptCount val="1"/>
                <c:pt idx="0">
                  <c:v>ERRORES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2-54CA-8645-97D8-A0001B00D34C}"/>
              </c:ext>
            </c:extLst>
          </c:dPt>
          <c:dPt>
            <c:idx val="1"/>
            <c:bubble3D val="0"/>
            <c:explosion val="14"/>
            <c:spPr>
              <a:solidFill>
                <a:schemeClr val="accent5">
                  <a:lumMod val="60000"/>
                  <a:lumOff val="40000"/>
                </a:schemeClr>
              </a:solidFill>
              <a:ln w="19050">
                <a:solidFill>
                  <a:schemeClr val="lt1"/>
                </a:solidFill>
              </a:ln>
              <a:effectLst/>
            </c:spPr>
            <c:extLst>
              <c:ext xmlns:c16="http://schemas.microsoft.com/office/drawing/2014/chart" uri="{C3380CC4-5D6E-409C-BE32-E72D297353CC}">
                <c16:uniqueId val="{00000001-54CA-8645-97D8-A0001B00D34C}"/>
              </c:ext>
            </c:extLst>
          </c:dPt>
          <c:cat>
            <c:strRef>
              <c:f>Hoja1!$A$2:$A$3</c:f>
              <c:strCache>
                <c:ptCount val="2"/>
                <c:pt idx="0">
                  <c:v>NO OK</c:v>
                </c:pt>
                <c:pt idx="1">
                  <c:v>OK</c:v>
                </c:pt>
              </c:strCache>
            </c:strRef>
          </c:cat>
          <c:val>
            <c:numRef>
              <c:f>Hoja1!$B$2:$B$3</c:f>
              <c:numCache>
                <c:formatCode>General</c:formatCode>
                <c:ptCount val="2"/>
                <c:pt idx="0">
                  <c:v>7</c:v>
                </c:pt>
                <c:pt idx="1">
                  <c:v>73</c:v>
                </c:pt>
              </c:numCache>
            </c:numRef>
          </c:val>
          <c:extLst>
            <c:ext xmlns:c16="http://schemas.microsoft.com/office/drawing/2014/chart" uri="{C3380CC4-5D6E-409C-BE32-E72D297353CC}">
              <c16:uniqueId val="{00000000-54CA-8645-97D8-A0001B00D34C}"/>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62233510304247674"/>
          <c:y val="0.93274949786069183"/>
          <c:w val="0.290942269450359"/>
          <c:h val="5.6093477708938709E-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CL"/>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g>
</file>

<file path=ppt/media/image13.jp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9.png>
</file>

<file path=ppt/media/image3.png>
</file>

<file path=ppt/media/image30.jpg>
</file>

<file path=ppt/media/image31.png>
</file>

<file path=ppt/media/image32.png>
</file>

<file path=ppt/media/image4.png>
</file>

<file path=ppt/media/image5.png>
</file>

<file path=ppt/media/image6.jpg>
</file>

<file path=ppt/media/image7.pn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54D35674-3C19-9844-8370-EE59E1CD260A}" type="datetimeFigureOut">
              <a:rPr lang="es-CL" smtClean="0"/>
              <a:t>29-11-24</a:t>
            </a:fld>
            <a:endParaRPr lang="es-CL"/>
          </a:p>
        </p:txBody>
      </p:sp>
      <p:sp>
        <p:nvSpPr>
          <p:cNvPr id="4" name="Marcador de imagen de diapositiva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r>
              <a:rPr lang="es-ES"/>
              <a:t>Editar los estilos de texto del patrón
Segundo nivel
Tercer nivel
Cuarto nivel
Quinto nivel</a:t>
            </a:r>
            <a:endParaRPr lang="es-CL"/>
          </a:p>
        </p:txBody>
      </p:sp>
      <p:sp>
        <p:nvSpPr>
          <p:cNvPr id="6" name="Marcador de pie de página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35C2C890-E6DE-1A45-98C6-E722FA6368DA}" type="slidenum">
              <a:rPr lang="es-CL" smtClean="0"/>
              <a:t>‹Nº›</a:t>
            </a:fld>
            <a:endParaRPr lang="es-CL"/>
          </a:p>
        </p:txBody>
      </p:sp>
    </p:spTree>
    <p:extLst>
      <p:ext uri="{BB962C8B-B14F-4D97-AF65-F5344CB8AC3E}">
        <p14:creationId xmlns:p14="http://schemas.microsoft.com/office/powerpoint/2010/main" val="23413941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9F4E23B3-D17D-BBDA-CF94-0F577C2DCCC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96"/>
            <a:ext cx="20104810" cy="11308953"/>
          </a:xfrm>
          <a:prstGeom prst="rect">
            <a:avLst/>
          </a:prstGeom>
        </p:spPr>
      </p:pic>
      <p:sp>
        <p:nvSpPr>
          <p:cNvPr id="2" name="Holder 2"/>
          <p:cNvSpPr>
            <a:spLocks noGrp="1"/>
          </p:cNvSpPr>
          <p:nvPr>
            <p:ph type="ctrTitle"/>
          </p:nvPr>
        </p:nvSpPr>
        <p:spPr>
          <a:xfrm>
            <a:off x="2838209" y="8700548"/>
            <a:ext cx="6781800" cy="584775"/>
          </a:xfrm>
          <a:prstGeom prst="rect">
            <a:avLst/>
          </a:prstGeom>
        </p:spPr>
        <p:txBody>
          <a:bodyPr wrap="square" lIns="0" tIns="0" rIns="0" bIns="0">
            <a:spAutoFit/>
          </a:bodyPr>
          <a:lstStyle>
            <a:lvl1pPr>
              <a:defRPr sz="3800">
                <a:solidFill>
                  <a:schemeClr val="bg1"/>
                </a:solidFill>
              </a:defRPr>
            </a:lvl1pPr>
          </a:lstStyle>
          <a:p>
            <a:endParaRPr dirty="0"/>
          </a:p>
        </p:txBody>
      </p:sp>
      <p:sp>
        <p:nvSpPr>
          <p:cNvPr id="3" name="Holder 3"/>
          <p:cNvSpPr>
            <a:spLocks noGrp="1"/>
          </p:cNvSpPr>
          <p:nvPr>
            <p:ph type="subTitle" idx="4"/>
          </p:nvPr>
        </p:nvSpPr>
        <p:spPr>
          <a:xfrm>
            <a:off x="2838209" y="9612314"/>
            <a:ext cx="8712681" cy="369332"/>
          </a:xfrm>
          <a:prstGeom prst="rect">
            <a:avLst/>
          </a:prstGeom>
        </p:spPr>
        <p:txBody>
          <a:bodyPr wrap="square" lIns="0" tIns="0" rIns="0" bIns="0">
            <a:spAutoFit/>
          </a:bodyPr>
          <a:lstStyle>
            <a:lvl1pPr>
              <a:defRPr sz="2400">
                <a:solidFill>
                  <a:schemeClr val="bg1"/>
                </a:solidFill>
                <a:latin typeface="Arial" panose="020B0604020202020204" pitchFamily="34" charset="0"/>
                <a:cs typeface="Arial" panose="020B0604020202020204" pitchFamily="34" charset="0"/>
              </a:defRPr>
            </a:lvl1pPr>
          </a:lstStyle>
          <a:p>
            <a:endParaRPr dirty="0"/>
          </a:p>
        </p:txBody>
      </p:sp>
      <p:sp>
        <p:nvSpPr>
          <p:cNvPr id="14" name="object 10">
            <a:extLst>
              <a:ext uri="{FF2B5EF4-FFF2-40B4-BE49-F238E27FC236}">
                <a16:creationId xmlns:a16="http://schemas.microsoft.com/office/drawing/2014/main" id="{60E109FA-AB96-844B-8998-73B547E74E45}"/>
              </a:ext>
            </a:extLst>
          </p:cNvPr>
          <p:cNvSpPr/>
          <p:nvPr userDrawn="1"/>
        </p:nvSpPr>
        <p:spPr>
          <a:xfrm>
            <a:off x="2838209" y="9464675"/>
            <a:ext cx="8841105" cy="0"/>
          </a:xfrm>
          <a:custGeom>
            <a:avLst/>
            <a:gdLst/>
            <a:ahLst/>
            <a:cxnLst/>
            <a:rect l="l" t="t" r="r" b="b"/>
            <a:pathLst>
              <a:path w="8841105">
                <a:moveTo>
                  <a:pt x="0" y="0"/>
                </a:moveTo>
                <a:lnTo>
                  <a:pt x="8840652" y="0"/>
                </a:lnTo>
              </a:path>
            </a:pathLst>
          </a:custGeom>
          <a:ln w="10470">
            <a:solidFill>
              <a:schemeClr val="bg1"/>
            </a:solidFill>
          </a:ln>
        </p:spPr>
        <p:txBody>
          <a:bodyPr wrap="square" lIns="0" tIns="0" rIns="0" bIns="0" rtlCol="0"/>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20" name="Imagen 19">
            <a:extLst>
              <a:ext uri="{FF2B5EF4-FFF2-40B4-BE49-F238E27FC236}">
                <a16:creationId xmlns:a16="http://schemas.microsoft.com/office/drawing/2014/main" id="{293DC4AC-3CD1-B728-F1D4-9297A3D9EA4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96"/>
            <a:ext cx="20104810" cy="11308953"/>
          </a:xfrm>
          <a:prstGeom prst="rect">
            <a:avLst/>
          </a:prstGeom>
        </p:spPr>
      </p:pic>
      <p:pic>
        <p:nvPicPr>
          <p:cNvPr id="22" name="Imagen 21">
            <a:extLst>
              <a:ext uri="{FF2B5EF4-FFF2-40B4-BE49-F238E27FC236}">
                <a16:creationId xmlns:a16="http://schemas.microsoft.com/office/drawing/2014/main" id="{75BA927C-DF3C-76F9-F858-D08E957A4C0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3340"/>
            <a:ext cx="20109342" cy="11305614"/>
          </a:xfrm>
          <a:prstGeom prst="rect">
            <a:avLst/>
          </a:prstGeom>
        </p:spPr>
      </p:pic>
      <p:sp>
        <p:nvSpPr>
          <p:cNvPr id="23" name="Rectángulo 22">
            <a:extLst>
              <a:ext uri="{FF2B5EF4-FFF2-40B4-BE49-F238E27FC236}">
                <a16:creationId xmlns:a16="http://schemas.microsoft.com/office/drawing/2014/main" id="{B6946770-F426-2FD2-6657-14F29D5A8E25}"/>
              </a:ext>
            </a:extLst>
          </p:cNvPr>
          <p:cNvSpPr/>
          <p:nvPr userDrawn="1"/>
        </p:nvSpPr>
        <p:spPr>
          <a:xfrm>
            <a:off x="755650" y="6264275"/>
            <a:ext cx="9892434" cy="2286000"/>
          </a:xfrm>
          <a:prstGeom prst="rect">
            <a:avLst/>
          </a:prstGeom>
          <a:solidFill>
            <a:schemeClr val="tx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4" name="Título 1">
            <a:extLst>
              <a:ext uri="{FF2B5EF4-FFF2-40B4-BE49-F238E27FC236}">
                <a16:creationId xmlns:a16="http://schemas.microsoft.com/office/drawing/2014/main" id="{38E6F079-F9D6-8270-ADE8-DE597BD21FFF}"/>
              </a:ext>
            </a:extLst>
          </p:cNvPr>
          <p:cNvSpPr>
            <a:spLocks noGrp="1"/>
          </p:cNvSpPr>
          <p:nvPr>
            <p:ph type="title"/>
          </p:nvPr>
        </p:nvSpPr>
        <p:spPr>
          <a:xfrm>
            <a:off x="1184428" y="6591401"/>
            <a:ext cx="9020022" cy="1538883"/>
          </a:xfrm>
        </p:spPr>
        <p:txBody>
          <a:bodyPr/>
          <a:lstStyle>
            <a:lvl1pPr algn="l">
              <a:defRPr sz="5000">
                <a:solidFill>
                  <a:srgbClr val="257CE1"/>
                </a:solidFill>
              </a:defRPr>
            </a:lvl1pPr>
          </a:lstStyle>
          <a:p>
            <a:r>
              <a:rPr lang="es-ES" dirty="0"/>
              <a:t>Haga clic para modificar el estilo de título del patrón</a:t>
            </a:r>
            <a:endParaRPr lang="es-CL"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pic>
        <p:nvPicPr>
          <p:cNvPr id="19" name="Imagen 18">
            <a:extLst>
              <a:ext uri="{FF2B5EF4-FFF2-40B4-BE49-F238E27FC236}">
                <a16:creationId xmlns:a16="http://schemas.microsoft.com/office/drawing/2014/main" id="{CC49A5DC-7F63-7053-BF30-9BEB915A861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96"/>
            <a:ext cx="20104810" cy="11308953"/>
          </a:xfrm>
          <a:prstGeom prst="rect">
            <a:avLst/>
          </a:prstGeom>
        </p:spPr>
      </p:pic>
      <p:pic>
        <p:nvPicPr>
          <p:cNvPr id="23" name="Imagen 22">
            <a:extLst>
              <a:ext uri="{FF2B5EF4-FFF2-40B4-BE49-F238E27FC236}">
                <a16:creationId xmlns:a16="http://schemas.microsoft.com/office/drawing/2014/main" id="{97E369C9-9696-52E0-3D5A-4A3A83A9C22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362" y="0"/>
            <a:ext cx="20097375" cy="11309350"/>
          </a:xfrm>
          <a:prstGeom prst="rect">
            <a:avLst/>
          </a:prstGeom>
        </p:spPr>
      </p:pic>
      <p:sp>
        <p:nvSpPr>
          <p:cNvPr id="24" name="Rectángulo 23">
            <a:extLst>
              <a:ext uri="{FF2B5EF4-FFF2-40B4-BE49-F238E27FC236}">
                <a16:creationId xmlns:a16="http://schemas.microsoft.com/office/drawing/2014/main" id="{EDE5CBD5-32E9-715D-214E-87F7F64407EA}"/>
              </a:ext>
            </a:extLst>
          </p:cNvPr>
          <p:cNvSpPr/>
          <p:nvPr userDrawn="1"/>
        </p:nvSpPr>
        <p:spPr>
          <a:xfrm>
            <a:off x="7004050" y="7331075"/>
            <a:ext cx="9892434" cy="2286000"/>
          </a:xfrm>
          <a:prstGeom prst="rect">
            <a:avLst/>
          </a:prstGeom>
          <a:solidFill>
            <a:schemeClr val="tx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5" name="Título 1">
            <a:extLst>
              <a:ext uri="{FF2B5EF4-FFF2-40B4-BE49-F238E27FC236}">
                <a16:creationId xmlns:a16="http://schemas.microsoft.com/office/drawing/2014/main" id="{FA2B3E84-593C-1926-74EE-AA7B31F62D0D}"/>
              </a:ext>
            </a:extLst>
          </p:cNvPr>
          <p:cNvSpPr>
            <a:spLocks noGrp="1"/>
          </p:cNvSpPr>
          <p:nvPr>
            <p:ph type="title"/>
          </p:nvPr>
        </p:nvSpPr>
        <p:spPr>
          <a:xfrm>
            <a:off x="7432828" y="7658201"/>
            <a:ext cx="9020022" cy="1538883"/>
          </a:xfrm>
        </p:spPr>
        <p:txBody>
          <a:bodyPr/>
          <a:lstStyle>
            <a:lvl1pPr algn="l">
              <a:defRPr sz="5000">
                <a:solidFill>
                  <a:srgbClr val="257CE1"/>
                </a:solidFill>
              </a:defRPr>
            </a:lvl1pPr>
          </a:lstStyle>
          <a:p>
            <a:r>
              <a:rPr lang="es-ES" dirty="0"/>
              <a:t>Haga clic para modificar el estilo de título del patrón</a:t>
            </a:r>
            <a:endParaRPr lang="es-CL" dirty="0"/>
          </a:p>
        </p:txBody>
      </p:sp>
    </p:spTree>
    <p:extLst>
      <p:ext uri="{BB962C8B-B14F-4D97-AF65-F5344CB8AC3E}">
        <p14:creationId xmlns:p14="http://schemas.microsoft.com/office/powerpoint/2010/main" val="16545789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2212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2707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5_Diseño personalizado">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71AAB55C-247D-ECE0-5655-F1E1F2AF1A4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3340"/>
            <a:ext cx="20110047" cy="11306010"/>
          </a:xfrm>
          <a:prstGeom prst="rect">
            <a:avLst/>
          </a:prstGeom>
        </p:spPr>
      </p:pic>
      <p:sp>
        <p:nvSpPr>
          <p:cNvPr id="10" name="Título 1">
            <a:extLst>
              <a:ext uri="{FF2B5EF4-FFF2-40B4-BE49-F238E27FC236}">
                <a16:creationId xmlns:a16="http://schemas.microsoft.com/office/drawing/2014/main" id="{2F0E50CD-FEFD-B21C-4BE3-4F2AA3739A6A}"/>
              </a:ext>
            </a:extLst>
          </p:cNvPr>
          <p:cNvSpPr>
            <a:spLocks noGrp="1"/>
          </p:cNvSpPr>
          <p:nvPr>
            <p:ph type="title"/>
          </p:nvPr>
        </p:nvSpPr>
        <p:spPr>
          <a:xfrm>
            <a:off x="831850" y="7178675"/>
            <a:ext cx="9782022" cy="1538883"/>
          </a:xfrm>
        </p:spPr>
        <p:txBody>
          <a:bodyPr/>
          <a:lstStyle>
            <a:lvl1pPr algn="r">
              <a:defRPr sz="5000"/>
            </a:lvl1pPr>
          </a:lstStyle>
          <a:p>
            <a:r>
              <a:rPr lang="es-ES" dirty="0"/>
              <a:t>Haga clic para modificar el estilo de título del patrón</a:t>
            </a:r>
            <a:endParaRPr lang="es-CL" dirty="0"/>
          </a:p>
        </p:txBody>
      </p:sp>
    </p:spTree>
    <p:extLst>
      <p:ext uri="{BB962C8B-B14F-4D97-AF65-F5344CB8AC3E}">
        <p14:creationId xmlns:p14="http://schemas.microsoft.com/office/powerpoint/2010/main" val="1774612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121D21F6-64EA-9F7E-F1FC-89374B30965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62" y="0"/>
            <a:ext cx="20097375" cy="11309350"/>
          </a:xfrm>
          <a:prstGeom prst="rect">
            <a:avLst/>
          </a:prstGeom>
        </p:spPr>
      </p:pic>
      <p:sp>
        <p:nvSpPr>
          <p:cNvPr id="10" name="Título 1">
            <a:extLst>
              <a:ext uri="{FF2B5EF4-FFF2-40B4-BE49-F238E27FC236}">
                <a16:creationId xmlns:a16="http://schemas.microsoft.com/office/drawing/2014/main" id="{994F59E7-28C4-825A-1194-67522AF99C22}"/>
              </a:ext>
            </a:extLst>
          </p:cNvPr>
          <p:cNvSpPr>
            <a:spLocks noGrp="1"/>
          </p:cNvSpPr>
          <p:nvPr>
            <p:ph type="title"/>
          </p:nvPr>
        </p:nvSpPr>
        <p:spPr>
          <a:xfrm>
            <a:off x="6851650" y="7483475"/>
            <a:ext cx="9782022" cy="1538883"/>
          </a:xfrm>
        </p:spPr>
        <p:txBody>
          <a:bodyPr/>
          <a:lstStyle>
            <a:lvl1pPr algn="l">
              <a:defRPr sz="5000"/>
            </a:lvl1pPr>
          </a:lstStyle>
          <a:p>
            <a:r>
              <a:rPr lang="es-ES" dirty="0"/>
              <a:t>Haga clic para modificar el estilo de título del patrón</a:t>
            </a:r>
            <a:endParaRPr lang="es-CL"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Diseño personalizado">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id="{87451F99-8CB8-50AA-1CC0-54512CBB6F1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62" y="0"/>
            <a:ext cx="20097375" cy="11309350"/>
          </a:xfrm>
          <a:prstGeom prst="rect">
            <a:avLst/>
          </a:prstGeom>
        </p:spPr>
      </p:pic>
      <p:sp>
        <p:nvSpPr>
          <p:cNvPr id="9" name="Título 1">
            <a:extLst>
              <a:ext uri="{FF2B5EF4-FFF2-40B4-BE49-F238E27FC236}">
                <a16:creationId xmlns:a16="http://schemas.microsoft.com/office/drawing/2014/main" id="{2C83ACDF-F359-C1DD-3AF9-368B761AA8DB}"/>
              </a:ext>
            </a:extLst>
          </p:cNvPr>
          <p:cNvSpPr>
            <a:spLocks noGrp="1"/>
          </p:cNvSpPr>
          <p:nvPr>
            <p:ph type="title"/>
          </p:nvPr>
        </p:nvSpPr>
        <p:spPr>
          <a:xfrm>
            <a:off x="6623050" y="7026275"/>
            <a:ext cx="9782022" cy="1538883"/>
          </a:xfrm>
        </p:spPr>
        <p:txBody>
          <a:bodyPr/>
          <a:lstStyle>
            <a:lvl1pPr algn="l">
              <a:defRPr sz="5000"/>
            </a:lvl1pPr>
          </a:lstStyle>
          <a:p>
            <a:r>
              <a:rPr lang="es-ES" dirty="0"/>
              <a:t>Haga clic para modificar el estilo de título del patrón</a:t>
            </a:r>
            <a:endParaRPr lang="es-CL" dirty="0"/>
          </a:p>
        </p:txBody>
      </p:sp>
    </p:spTree>
    <p:extLst>
      <p:ext uri="{BB962C8B-B14F-4D97-AF65-F5344CB8AC3E}">
        <p14:creationId xmlns:p14="http://schemas.microsoft.com/office/powerpoint/2010/main" val="2343363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2F738965-FD99-AFAE-3CAA-5CEAF99952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62" y="0"/>
            <a:ext cx="20097375" cy="11309350"/>
          </a:xfrm>
          <a:prstGeom prst="rect">
            <a:avLst/>
          </a:prstGeom>
        </p:spPr>
      </p:pic>
      <p:sp>
        <p:nvSpPr>
          <p:cNvPr id="11" name="Título 1">
            <a:extLst>
              <a:ext uri="{FF2B5EF4-FFF2-40B4-BE49-F238E27FC236}">
                <a16:creationId xmlns:a16="http://schemas.microsoft.com/office/drawing/2014/main" id="{4AB59064-93F0-56FE-006F-C58F84A825C5}"/>
              </a:ext>
            </a:extLst>
          </p:cNvPr>
          <p:cNvSpPr>
            <a:spLocks noGrp="1"/>
          </p:cNvSpPr>
          <p:nvPr>
            <p:ph type="title"/>
          </p:nvPr>
        </p:nvSpPr>
        <p:spPr>
          <a:xfrm>
            <a:off x="4794250" y="6950075"/>
            <a:ext cx="9782022" cy="1538883"/>
          </a:xfrm>
        </p:spPr>
        <p:txBody>
          <a:bodyPr/>
          <a:lstStyle>
            <a:lvl1pPr algn="r">
              <a:defRPr sz="5000"/>
            </a:lvl1pPr>
          </a:lstStyle>
          <a:p>
            <a:r>
              <a:rPr lang="es-ES" dirty="0"/>
              <a:t>Haga clic para modificar el estilo de título del patrón</a:t>
            </a:r>
            <a:endParaRPr lang="es-CL"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Diseño personalizado">
    <p:spTree>
      <p:nvGrpSpPr>
        <p:cNvPr id="1" name=""/>
        <p:cNvGrpSpPr/>
        <p:nvPr/>
      </p:nvGrpSpPr>
      <p:grpSpPr>
        <a:xfrm>
          <a:off x="0" y="0"/>
          <a:ext cx="0" cy="0"/>
          <a:chOff x="0" y="0"/>
          <a:chExt cx="0" cy="0"/>
        </a:xfrm>
      </p:grpSpPr>
      <p:pic>
        <p:nvPicPr>
          <p:cNvPr id="22" name="Imagen 21">
            <a:extLst>
              <a:ext uri="{FF2B5EF4-FFF2-40B4-BE49-F238E27FC236}">
                <a16:creationId xmlns:a16="http://schemas.microsoft.com/office/drawing/2014/main" id="{3973E67C-611D-F88A-80C1-185A9B8D413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96"/>
            <a:ext cx="20104810" cy="11308953"/>
          </a:xfrm>
          <a:prstGeom prst="rect">
            <a:avLst/>
          </a:prstGeom>
        </p:spPr>
      </p:pic>
      <p:pic>
        <p:nvPicPr>
          <p:cNvPr id="28" name="Imagen 27">
            <a:extLst>
              <a:ext uri="{FF2B5EF4-FFF2-40B4-BE49-F238E27FC236}">
                <a16:creationId xmlns:a16="http://schemas.microsoft.com/office/drawing/2014/main" id="{3E466965-0C09-5FCB-13FD-111D1D2AD25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362" y="0"/>
            <a:ext cx="20097375" cy="11309350"/>
          </a:xfrm>
          <a:prstGeom prst="rect">
            <a:avLst/>
          </a:prstGeom>
        </p:spPr>
      </p:pic>
      <p:sp>
        <p:nvSpPr>
          <p:cNvPr id="29" name="Rectángulo 28">
            <a:extLst>
              <a:ext uri="{FF2B5EF4-FFF2-40B4-BE49-F238E27FC236}">
                <a16:creationId xmlns:a16="http://schemas.microsoft.com/office/drawing/2014/main" id="{98C6A4D7-FDE0-20C5-1EB3-30217CE5E1DC}"/>
              </a:ext>
            </a:extLst>
          </p:cNvPr>
          <p:cNvSpPr/>
          <p:nvPr userDrawn="1"/>
        </p:nvSpPr>
        <p:spPr>
          <a:xfrm>
            <a:off x="4413250" y="4206875"/>
            <a:ext cx="9892434" cy="2286000"/>
          </a:xfrm>
          <a:prstGeom prst="rect">
            <a:avLst/>
          </a:prstGeom>
          <a:solidFill>
            <a:schemeClr val="tx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30" name="Título 1">
            <a:extLst>
              <a:ext uri="{FF2B5EF4-FFF2-40B4-BE49-F238E27FC236}">
                <a16:creationId xmlns:a16="http://schemas.microsoft.com/office/drawing/2014/main" id="{EE9CC866-5882-3C12-E5D7-404765C18C0C}"/>
              </a:ext>
            </a:extLst>
          </p:cNvPr>
          <p:cNvSpPr>
            <a:spLocks noGrp="1"/>
          </p:cNvSpPr>
          <p:nvPr>
            <p:ph type="title"/>
          </p:nvPr>
        </p:nvSpPr>
        <p:spPr>
          <a:xfrm>
            <a:off x="4842028" y="4534001"/>
            <a:ext cx="9020022" cy="1538883"/>
          </a:xfrm>
        </p:spPr>
        <p:txBody>
          <a:bodyPr/>
          <a:lstStyle>
            <a:lvl1pPr algn="l">
              <a:defRPr sz="5000">
                <a:solidFill>
                  <a:srgbClr val="257CE1"/>
                </a:solidFill>
              </a:defRPr>
            </a:lvl1pPr>
          </a:lstStyle>
          <a:p>
            <a:r>
              <a:rPr lang="es-ES" dirty="0"/>
              <a:t>Haga clic para modificar el estilo de título del patrón</a:t>
            </a:r>
            <a:endParaRPr lang="es-CL" dirty="0"/>
          </a:p>
        </p:txBody>
      </p:sp>
    </p:spTree>
    <p:extLst>
      <p:ext uri="{BB962C8B-B14F-4D97-AF65-F5344CB8AC3E}">
        <p14:creationId xmlns:p14="http://schemas.microsoft.com/office/powerpoint/2010/main" val="1038586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Diseño personalizado">
    <p:spTree>
      <p:nvGrpSpPr>
        <p:cNvPr id="1" name=""/>
        <p:cNvGrpSpPr/>
        <p:nvPr/>
      </p:nvGrpSpPr>
      <p:grpSpPr>
        <a:xfrm>
          <a:off x="0" y="0"/>
          <a:ext cx="0" cy="0"/>
          <a:chOff x="0" y="0"/>
          <a:chExt cx="0" cy="0"/>
        </a:xfrm>
      </p:grpSpPr>
      <p:pic>
        <p:nvPicPr>
          <p:cNvPr id="21" name="Imagen 20">
            <a:extLst>
              <a:ext uri="{FF2B5EF4-FFF2-40B4-BE49-F238E27FC236}">
                <a16:creationId xmlns:a16="http://schemas.microsoft.com/office/drawing/2014/main" id="{FADFFD87-E732-F006-B065-62B946429BC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96"/>
            <a:ext cx="20104810" cy="11308953"/>
          </a:xfrm>
          <a:prstGeom prst="rect">
            <a:avLst/>
          </a:prstGeom>
        </p:spPr>
      </p:pic>
      <p:pic>
        <p:nvPicPr>
          <p:cNvPr id="23" name="Imagen 22">
            <a:extLst>
              <a:ext uri="{FF2B5EF4-FFF2-40B4-BE49-F238E27FC236}">
                <a16:creationId xmlns:a16="http://schemas.microsoft.com/office/drawing/2014/main" id="{5FB62982-E03B-E5B0-2921-4742F850F5A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362" y="0"/>
            <a:ext cx="20097375" cy="11309350"/>
          </a:xfrm>
          <a:prstGeom prst="rect">
            <a:avLst/>
          </a:prstGeom>
        </p:spPr>
      </p:pic>
      <p:sp>
        <p:nvSpPr>
          <p:cNvPr id="24" name="Rectángulo 23">
            <a:extLst>
              <a:ext uri="{FF2B5EF4-FFF2-40B4-BE49-F238E27FC236}">
                <a16:creationId xmlns:a16="http://schemas.microsoft.com/office/drawing/2014/main" id="{FA473640-6785-830B-E009-5E08A060B6B1}"/>
              </a:ext>
            </a:extLst>
          </p:cNvPr>
          <p:cNvSpPr/>
          <p:nvPr userDrawn="1"/>
        </p:nvSpPr>
        <p:spPr>
          <a:xfrm>
            <a:off x="7232650" y="7880350"/>
            <a:ext cx="9892434" cy="2286000"/>
          </a:xfrm>
          <a:prstGeom prst="rect">
            <a:avLst/>
          </a:prstGeom>
          <a:solidFill>
            <a:schemeClr val="tx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25" name="Título 1">
            <a:extLst>
              <a:ext uri="{FF2B5EF4-FFF2-40B4-BE49-F238E27FC236}">
                <a16:creationId xmlns:a16="http://schemas.microsoft.com/office/drawing/2014/main" id="{B55FBF2B-6203-81C7-B7DD-070ABE20B4BB}"/>
              </a:ext>
            </a:extLst>
          </p:cNvPr>
          <p:cNvSpPr>
            <a:spLocks noGrp="1"/>
          </p:cNvSpPr>
          <p:nvPr>
            <p:ph type="title"/>
          </p:nvPr>
        </p:nvSpPr>
        <p:spPr>
          <a:xfrm>
            <a:off x="7661428" y="8207476"/>
            <a:ext cx="9020022" cy="1538883"/>
          </a:xfrm>
        </p:spPr>
        <p:txBody>
          <a:bodyPr/>
          <a:lstStyle>
            <a:lvl1pPr algn="l">
              <a:defRPr sz="5000">
                <a:solidFill>
                  <a:srgbClr val="257CE1"/>
                </a:solidFill>
              </a:defRPr>
            </a:lvl1pPr>
          </a:lstStyle>
          <a:p>
            <a:r>
              <a:rPr lang="es-ES" dirty="0"/>
              <a:t>Haga clic para modificar el estilo de título del patrón</a:t>
            </a:r>
            <a:endParaRPr lang="es-CL" dirty="0"/>
          </a:p>
        </p:txBody>
      </p:sp>
    </p:spTree>
    <p:extLst>
      <p:ext uri="{BB962C8B-B14F-4D97-AF65-F5344CB8AC3E}">
        <p14:creationId xmlns:p14="http://schemas.microsoft.com/office/powerpoint/2010/main" val="1711097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C438F75-3EE0-1345-84D2-95B57EB1A45B}"/>
              </a:ext>
            </a:extLst>
          </p:cNvPr>
          <p:cNvSpPr>
            <a:spLocks noGrp="1"/>
          </p:cNvSpPr>
          <p:nvPr>
            <p:ph type="title"/>
          </p:nvPr>
        </p:nvSpPr>
        <p:spPr>
          <a:xfrm>
            <a:off x="2432050" y="714594"/>
            <a:ext cx="16988263" cy="738664"/>
          </a:xfrm>
        </p:spPr>
        <p:txBody>
          <a:bodyPr/>
          <a:lstStyle>
            <a:lvl1pPr>
              <a:defRPr sz="4800"/>
            </a:lvl1pPr>
          </a:lstStyle>
          <a:p>
            <a:r>
              <a:rPr lang="es-ES" dirty="0"/>
              <a:t>Haga clic para modificar el estilo de título del patrón</a:t>
            </a:r>
            <a:endParaRPr lang="es-CL" dirty="0"/>
          </a:p>
        </p:txBody>
      </p:sp>
      <p:sp>
        <p:nvSpPr>
          <p:cNvPr id="6" name="object 7">
            <a:extLst>
              <a:ext uri="{FF2B5EF4-FFF2-40B4-BE49-F238E27FC236}">
                <a16:creationId xmlns:a16="http://schemas.microsoft.com/office/drawing/2014/main" id="{14BF04F1-8F4E-3E46-A3B2-80F47EADF391}"/>
              </a:ext>
            </a:extLst>
          </p:cNvPr>
          <p:cNvSpPr/>
          <p:nvPr userDrawn="1"/>
        </p:nvSpPr>
        <p:spPr>
          <a:xfrm>
            <a:off x="-6350" y="656116"/>
            <a:ext cx="2243455" cy="1060450"/>
          </a:xfrm>
          <a:custGeom>
            <a:avLst/>
            <a:gdLst/>
            <a:ahLst/>
            <a:cxnLst/>
            <a:rect l="l" t="t" r="r" b="b"/>
            <a:pathLst>
              <a:path w="2243455" h="1060450">
                <a:moveTo>
                  <a:pt x="2243429" y="0"/>
                </a:moveTo>
                <a:lnTo>
                  <a:pt x="0" y="0"/>
                </a:lnTo>
                <a:lnTo>
                  <a:pt x="0" y="1059999"/>
                </a:lnTo>
                <a:lnTo>
                  <a:pt x="2243429" y="1059999"/>
                </a:lnTo>
                <a:lnTo>
                  <a:pt x="2243429" y="0"/>
                </a:lnTo>
                <a:close/>
              </a:path>
            </a:pathLst>
          </a:custGeom>
          <a:solidFill>
            <a:srgbClr val="257CE1"/>
          </a:solidFill>
        </p:spPr>
        <p:txBody>
          <a:bodyPr wrap="square" lIns="0" tIns="0" rIns="0" bIns="0" rtlCol="0"/>
          <a:lstStyle/>
          <a:p>
            <a:endParaRPr/>
          </a:p>
        </p:txBody>
      </p:sp>
      <p:sp>
        <p:nvSpPr>
          <p:cNvPr id="7" name="object 3">
            <a:extLst>
              <a:ext uri="{FF2B5EF4-FFF2-40B4-BE49-F238E27FC236}">
                <a16:creationId xmlns:a16="http://schemas.microsoft.com/office/drawing/2014/main" id="{7932DF43-D838-5B47-A92B-B88C568B4A19}"/>
              </a:ext>
            </a:extLst>
          </p:cNvPr>
          <p:cNvSpPr/>
          <p:nvPr userDrawn="1"/>
        </p:nvSpPr>
        <p:spPr>
          <a:xfrm>
            <a:off x="16938421" y="10202309"/>
            <a:ext cx="1576070" cy="511175"/>
          </a:xfrm>
          <a:custGeom>
            <a:avLst/>
            <a:gdLst/>
            <a:ahLst/>
            <a:cxnLst/>
            <a:rect l="l" t="t" r="r" b="b"/>
            <a:pathLst>
              <a:path w="1576069" h="511175">
                <a:moveTo>
                  <a:pt x="441172" y="241312"/>
                </a:moveTo>
                <a:lnTo>
                  <a:pt x="435267" y="179641"/>
                </a:lnTo>
                <a:lnTo>
                  <a:pt x="418414" y="127673"/>
                </a:lnTo>
                <a:lnTo>
                  <a:pt x="392747" y="86601"/>
                </a:lnTo>
                <a:lnTo>
                  <a:pt x="391845" y="85153"/>
                </a:lnTo>
                <a:lnTo>
                  <a:pt x="356819" y="51803"/>
                </a:lnTo>
                <a:lnTo>
                  <a:pt x="322008" y="30734"/>
                </a:lnTo>
                <a:lnTo>
                  <a:pt x="322008" y="245008"/>
                </a:lnTo>
                <a:lnTo>
                  <a:pt x="316534" y="299389"/>
                </a:lnTo>
                <a:lnTo>
                  <a:pt x="300723" y="343433"/>
                </a:lnTo>
                <a:lnTo>
                  <a:pt x="275463" y="377329"/>
                </a:lnTo>
                <a:lnTo>
                  <a:pt x="241617" y="401231"/>
                </a:lnTo>
                <a:lnTo>
                  <a:pt x="200088" y="415315"/>
                </a:lnTo>
                <a:lnTo>
                  <a:pt x="151752" y="419722"/>
                </a:lnTo>
                <a:lnTo>
                  <a:pt x="141351" y="419684"/>
                </a:lnTo>
                <a:lnTo>
                  <a:pt x="130746" y="419442"/>
                </a:lnTo>
                <a:lnTo>
                  <a:pt x="120827" y="418769"/>
                </a:lnTo>
                <a:lnTo>
                  <a:pt x="112496" y="417474"/>
                </a:lnTo>
                <a:lnTo>
                  <a:pt x="112496" y="91033"/>
                </a:lnTo>
                <a:lnTo>
                  <a:pt x="121107" y="89408"/>
                </a:lnTo>
                <a:lnTo>
                  <a:pt x="132499" y="87985"/>
                </a:lnTo>
                <a:lnTo>
                  <a:pt x="146659" y="86982"/>
                </a:lnTo>
                <a:lnTo>
                  <a:pt x="163588" y="86601"/>
                </a:lnTo>
                <a:lnTo>
                  <a:pt x="209257" y="90881"/>
                </a:lnTo>
                <a:lnTo>
                  <a:pt x="248094" y="103809"/>
                </a:lnTo>
                <a:lnTo>
                  <a:pt x="279438" y="125552"/>
                </a:lnTo>
                <a:lnTo>
                  <a:pt x="302653" y="156235"/>
                </a:lnTo>
                <a:lnTo>
                  <a:pt x="317055" y="196011"/>
                </a:lnTo>
                <a:lnTo>
                  <a:pt x="322008" y="245008"/>
                </a:lnTo>
                <a:lnTo>
                  <a:pt x="322008" y="30734"/>
                </a:lnTo>
                <a:lnTo>
                  <a:pt x="318211" y="28422"/>
                </a:lnTo>
                <a:lnTo>
                  <a:pt x="272313" y="12306"/>
                </a:lnTo>
                <a:lnTo>
                  <a:pt x="217411" y="2997"/>
                </a:lnTo>
                <a:lnTo>
                  <a:pt x="151752" y="0"/>
                </a:lnTo>
                <a:lnTo>
                  <a:pt x="110134" y="685"/>
                </a:lnTo>
                <a:lnTo>
                  <a:pt x="70319" y="2768"/>
                </a:lnTo>
                <a:lnTo>
                  <a:pt x="33286" y="6235"/>
                </a:lnTo>
                <a:lnTo>
                  <a:pt x="0" y="11099"/>
                </a:lnTo>
                <a:lnTo>
                  <a:pt x="0" y="500392"/>
                </a:lnTo>
                <a:lnTo>
                  <a:pt x="23342" y="503123"/>
                </a:lnTo>
                <a:lnTo>
                  <a:pt x="52374" y="505485"/>
                </a:lnTo>
                <a:lnTo>
                  <a:pt x="87236" y="507161"/>
                </a:lnTo>
                <a:lnTo>
                  <a:pt x="128054" y="507796"/>
                </a:lnTo>
                <a:lnTo>
                  <a:pt x="184556" y="505294"/>
                </a:lnTo>
                <a:lnTo>
                  <a:pt x="236435" y="497713"/>
                </a:lnTo>
                <a:lnTo>
                  <a:pt x="283159" y="484936"/>
                </a:lnTo>
                <a:lnTo>
                  <a:pt x="324205" y="466864"/>
                </a:lnTo>
                <a:lnTo>
                  <a:pt x="359016" y="443407"/>
                </a:lnTo>
                <a:lnTo>
                  <a:pt x="382054" y="419722"/>
                </a:lnTo>
                <a:lnTo>
                  <a:pt x="385749" y="415925"/>
                </a:lnTo>
                <a:lnTo>
                  <a:pt x="408393" y="382181"/>
                </a:lnTo>
                <a:lnTo>
                  <a:pt x="425894" y="341972"/>
                </a:lnTo>
                <a:lnTo>
                  <a:pt x="437172" y="295097"/>
                </a:lnTo>
                <a:lnTo>
                  <a:pt x="441172" y="241312"/>
                </a:lnTo>
                <a:close/>
              </a:path>
              <a:path w="1576069" h="511175">
                <a:moveTo>
                  <a:pt x="827582" y="502602"/>
                </a:moveTo>
                <a:lnTo>
                  <a:pt x="826490" y="478307"/>
                </a:lnTo>
                <a:lnTo>
                  <a:pt x="825538" y="450888"/>
                </a:lnTo>
                <a:lnTo>
                  <a:pt x="824865" y="420268"/>
                </a:lnTo>
                <a:lnTo>
                  <a:pt x="824611" y="386397"/>
                </a:lnTo>
                <a:lnTo>
                  <a:pt x="824611" y="140639"/>
                </a:lnTo>
                <a:lnTo>
                  <a:pt x="712089" y="140639"/>
                </a:lnTo>
                <a:lnTo>
                  <a:pt x="712089" y="365671"/>
                </a:lnTo>
                <a:lnTo>
                  <a:pt x="710628" y="373811"/>
                </a:lnTo>
                <a:lnTo>
                  <a:pt x="688695" y="406768"/>
                </a:lnTo>
                <a:lnTo>
                  <a:pt x="651395" y="419722"/>
                </a:lnTo>
                <a:lnTo>
                  <a:pt x="625627" y="413918"/>
                </a:lnTo>
                <a:lnTo>
                  <a:pt x="607910" y="397230"/>
                </a:lnTo>
                <a:lnTo>
                  <a:pt x="597687" y="370674"/>
                </a:lnTo>
                <a:lnTo>
                  <a:pt x="594398" y="335330"/>
                </a:lnTo>
                <a:lnTo>
                  <a:pt x="594398" y="140639"/>
                </a:lnTo>
                <a:lnTo>
                  <a:pt x="481888" y="140639"/>
                </a:lnTo>
                <a:lnTo>
                  <a:pt x="481888" y="353072"/>
                </a:lnTo>
                <a:lnTo>
                  <a:pt x="488022" y="412394"/>
                </a:lnTo>
                <a:lnTo>
                  <a:pt x="505383" y="456869"/>
                </a:lnTo>
                <a:lnTo>
                  <a:pt x="532409" y="487451"/>
                </a:lnTo>
                <a:lnTo>
                  <a:pt x="567537" y="505091"/>
                </a:lnTo>
                <a:lnTo>
                  <a:pt x="609206" y="510768"/>
                </a:lnTo>
                <a:lnTo>
                  <a:pt x="652399" y="504634"/>
                </a:lnTo>
                <a:lnTo>
                  <a:pt x="684987" y="489483"/>
                </a:lnTo>
                <a:lnTo>
                  <a:pt x="707986" y="470154"/>
                </a:lnTo>
                <a:lnTo>
                  <a:pt x="722452" y="451535"/>
                </a:lnTo>
                <a:lnTo>
                  <a:pt x="724674" y="451535"/>
                </a:lnTo>
                <a:lnTo>
                  <a:pt x="729869" y="502602"/>
                </a:lnTo>
                <a:lnTo>
                  <a:pt x="827582" y="502602"/>
                </a:lnTo>
                <a:close/>
              </a:path>
              <a:path w="1576069" h="511175">
                <a:moveTo>
                  <a:pt x="1244155" y="318274"/>
                </a:moveTo>
                <a:lnTo>
                  <a:pt x="1238161" y="266484"/>
                </a:lnTo>
                <a:lnTo>
                  <a:pt x="1220876" y="221424"/>
                </a:lnTo>
                <a:lnTo>
                  <a:pt x="1193355" y="184315"/>
                </a:lnTo>
                <a:lnTo>
                  <a:pt x="1156639" y="156324"/>
                </a:lnTo>
                <a:lnTo>
                  <a:pt x="1127175" y="144729"/>
                </a:lnTo>
                <a:lnTo>
                  <a:pt x="1127175" y="321259"/>
                </a:lnTo>
                <a:lnTo>
                  <a:pt x="1122210" y="365747"/>
                </a:lnTo>
                <a:lnTo>
                  <a:pt x="1107948" y="400088"/>
                </a:lnTo>
                <a:lnTo>
                  <a:pt x="1085354" y="422224"/>
                </a:lnTo>
                <a:lnTo>
                  <a:pt x="1055395" y="430072"/>
                </a:lnTo>
                <a:lnTo>
                  <a:pt x="1054658" y="430072"/>
                </a:lnTo>
                <a:lnTo>
                  <a:pt x="1023213" y="421817"/>
                </a:lnTo>
                <a:lnTo>
                  <a:pt x="1000239" y="399072"/>
                </a:lnTo>
                <a:lnTo>
                  <a:pt x="986155" y="364807"/>
                </a:lnTo>
                <a:lnTo>
                  <a:pt x="981367" y="322008"/>
                </a:lnTo>
                <a:lnTo>
                  <a:pt x="985443" y="282206"/>
                </a:lnTo>
                <a:lnTo>
                  <a:pt x="998397" y="247332"/>
                </a:lnTo>
                <a:lnTo>
                  <a:pt x="1021346" y="222580"/>
                </a:lnTo>
                <a:lnTo>
                  <a:pt x="1055395" y="213169"/>
                </a:lnTo>
                <a:lnTo>
                  <a:pt x="1088174" y="222580"/>
                </a:lnTo>
                <a:lnTo>
                  <a:pt x="1110437" y="247230"/>
                </a:lnTo>
                <a:lnTo>
                  <a:pt x="1123149" y="281889"/>
                </a:lnTo>
                <a:lnTo>
                  <a:pt x="1127175" y="321259"/>
                </a:lnTo>
                <a:lnTo>
                  <a:pt x="1127175" y="144729"/>
                </a:lnTo>
                <a:lnTo>
                  <a:pt x="1111783" y="138658"/>
                </a:lnTo>
                <a:lnTo>
                  <a:pt x="1059827" y="132511"/>
                </a:lnTo>
                <a:lnTo>
                  <a:pt x="1012253" y="136982"/>
                </a:lnTo>
                <a:lnTo>
                  <a:pt x="970229" y="150050"/>
                </a:lnTo>
                <a:lnTo>
                  <a:pt x="934402" y="171119"/>
                </a:lnTo>
                <a:lnTo>
                  <a:pt x="905395" y="199644"/>
                </a:lnTo>
                <a:lnTo>
                  <a:pt x="883894" y="235051"/>
                </a:lnTo>
                <a:lnTo>
                  <a:pt x="870508" y="276745"/>
                </a:lnTo>
                <a:lnTo>
                  <a:pt x="865911" y="324192"/>
                </a:lnTo>
                <a:lnTo>
                  <a:pt x="872426" y="378625"/>
                </a:lnTo>
                <a:lnTo>
                  <a:pt x="890930" y="424548"/>
                </a:lnTo>
                <a:lnTo>
                  <a:pt x="919835" y="461340"/>
                </a:lnTo>
                <a:lnTo>
                  <a:pt x="957567" y="488378"/>
                </a:lnTo>
                <a:lnTo>
                  <a:pt x="1002538" y="505066"/>
                </a:lnTo>
                <a:lnTo>
                  <a:pt x="1053160" y="510755"/>
                </a:lnTo>
                <a:lnTo>
                  <a:pt x="1053896" y="510755"/>
                </a:lnTo>
                <a:lnTo>
                  <a:pt x="1094740" y="507009"/>
                </a:lnTo>
                <a:lnTo>
                  <a:pt x="1133703" y="495655"/>
                </a:lnTo>
                <a:lnTo>
                  <a:pt x="1169187" y="476491"/>
                </a:lnTo>
                <a:lnTo>
                  <a:pt x="1199578" y="449364"/>
                </a:lnTo>
                <a:lnTo>
                  <a:pt x="1223276" y="414070"/>
                </a:lnTo>
                <a:lnTo>
                  <a:pt x="1238669" y="370433"/>
                </a:lnTo>
                <a:lnTo>
                  <a:pt x="1244155" y="318274"/>
                </a:lnTo>
                <a:close/>
              </a:path>
              <a:path w="1576069" h="511175">
                <a:moveTo>
                  <a:pt x="1575854" y="146558"/>
                </a:moveTo>
                <a:lnTo>
                  <a:pt x="1556600" y="140614"/>
                </a:lnTo>
                <a:lnTo>
                  <a:pt x="1535125" y="136194"/>
                </a:lnTo>
                <a:lnTo>
                  <a:pt x="1512544" y="133451"/>
                </a:lnTo>
                <a:lnTo>
                  <a:pt x="1489964" y="132499"/>
                </a:lnTo>
                <a:lnTo>
                  <a:pt x="1436065" y="137604"/>
                </a:lnTo>
                <a:lnTo>
                  <a:pt x="1389964" y="152133"/>
                </a:lnTo>
                <a:lnTo>
                  <a:pt x="1351838" y="174917"/>
                </a:lnTo>
                <a:lnTo>
                  <a:pt x="1321866" y="204762"/>
                </a:lnTo>
                <a:lnTo>
                  <a:pt x="1300238" y="240499"/>
                </a:lnTo>
                <a:lnTo>
                  <a:pt x="1287132" y="280949"/>
                </a:lnTo>
                <a:lnTo>
                  <a:pt x="1282712" y="324942"/>
                </a:lnTo>
                <a:lnTo>
                  <a:pt x="1287195" y="371144"/>
                </a:lnTo>
                <a:lnTo>
                  <a:pt x="1300264" y="411645"/>
                </a:lnTo>
                <a:lnTo>
                  <a:pt x="1321346" y="445947"/>
                </a:lnTo>
                <a:lnTo>
                  <a:pt x="1349870" y="473532"/>
                </a:lnTo>
                <a:lnTo>
                  <a:pt x="1385277" y="493864"/>
                </a:lnTo>
                <a:lnTo>
                  <a:pt x="1426984" y="506450"/>
                </a:lnTo>
                <a:lnTo>
                  <a:pt x="1474431" y="510755"/>
                </a:lnTo>
                <a:lnTo>
                  <a:pt x="1505470" y="509460"/>
                </a:lnTo>
                <a:lnTo>
                  <a:pt x="1556994" y="500468"/>
                </a:lnTo>
                <a:lnTo>
                  <a:pt x="1561782" y="410832"/>
                </a:lnTo>
                <a:lnTo>
                  <a:pt x="1548282" y="415810"/>
                </a:lnTo>
                <a:lnTo>
                  <a:pt x="1533182" y="419531"/>
                </a:lnTo>
                <a:lnTo>
                  <a:pt x="1516278" y="421868"/>
                </a:lnTo>
                <a:lnTo>
                  <a:pt x="1497355" y="422681"/>
                </a:lnTo>
                <a:lnTo>
                  <a:pt x="1458760" y="416090"/>
                </a:lnTo>
                <a:lnTo>
                  <a:pt x="1427226" y="396582"/>
                </a:lnTo>
                <a:lnTo>
                  <a:pt x="1405966" y="364591"/>
                </a:lnTo>
                <a:lnTo>
                  <a:pt x="1398155" y="320522"/>
                </a:lnTo>
                <a:lnTo>
                  <a:pt x="1404683" y="279692"/>
                </a:lnTo>
                <a:lnTo>
                  <a:pt x="1424178" y="247599"/>
                </a:lnTo>
                <a:lnTo>
                  <a:pt x="1454924" y="226606"/>
                </a:lnTo>
                <a:lnTo>
                  <a:pt x="1495171" y="219087"/>
                </a:lnTo>
                <a:lnTo>
                  <a:pt x="1515630" y="219989"/>
                </a:lnTo>
                <a:lnTo>
                  <a:pt x="1532737" y="222427"/>
                </a:lnTo>
                <a:lnTo>
                  <a:pt x="1546796" y="225971"/>
                </a:lnTo>
                <a:lnTo>
                  <a:pt x="1558086" y="230212"/>
                </a:lnTo>
                <a:lnTo>
                  <a:pt x="1575854" y="146558"/>
                </a:lnTo>
                <a:close/>
              </a:path>
            </a:pathLst>
          </a:custGeom>
          <a:solidFill>
            <a:srgbClr val="000000"/>
          </a:solidFill>
        </p:spPr>
        <p:txBody>
          <a:bodyPr wrap="square" lIns="0" tIns="0" rIns="0" bIns="0" rtlCol="0"/>
          <a:lstStyle/>
          <a:p>
            <a:endParaRPr/>
          </a:p>
        </p:txBody>
      </p:sp>
      <p:sp>
        <p:nvSpPr>
          <p:cNvPr id="8" name="object 4">
            <a:extLst>
              <a:ext uri="{FF2B5EF4-FFF2-40B4-BE49-F238E27FC236}">
                <a16:creationId xmlns:a16="http://schemas.microsoft.com/office/drawing/2014/main" id="{9DEB8F4A-6C01-284B-B123-A27D152597CD}"/>
              </a:ext>
            </a:extLst>
          </p:cNvPr>
          <p:cNvSpPr/>
          <p:nvPr userDrawn="1"/>
        </p:nvSpPr>
        <p:spPr>
          <a:xfrm>
            <a:off x="18623540" y="10245307"/>
            <a:ext cx="378460" cy="469900"/>
          </a:xfrm>
          <a:custGeom>
            <a:avLst/>
            <a:gdLst/>
            <a:ahLst/>
            <a:cxnLst/>
            <a:rect l="l" t="t" r="r" b="b"/>
            <a:pathLst>
              <a:path w="378459" h="469900">
                <a:moveTo>
                  <a:pt x="377967" y="0"/>
                </a:moveTo>
                <a:lnTo>
                  <a:pt x="273688" y="0"/>
                </a:lnTo>
                <a:lnTo>
                  <a:pt x="273688" y="266117"/>
                </a:lnTo>
                <a:lnTo>
                  <a:pt x="268116" y="319317"/>
                </a:lnTo>
                <a:lnTo>
                  <a:pt x="251744" y="356757"/>
                </a:lnTo>
                <a:lnTo>
                  <a:pt x="225083" y="378889"/>
                </a:lnTo>
                <a:lnTo>
                  <a:pt x="188643" y="386166"/>
                </a:lnTo>
                <a:lnTo>
                  <a:pt x="152992" y="378600"/>
                </a:lnTo>
                <a:lnTo>
                  <a:pt x="126738" y="355987"/>
                </a:lnTo>
                <a:lnTo>
                  <a:pt x="110518" y="318451"/>
                </a:lnTo>
                <a:lnTo>
                  <a:pt x="104970" y="266117"/>
                </a:lnTo>
                <a:lnTo>
                  <a:pt x="104970" y="0"/>
                </a:lnTo>
                <a:lnTo>
                  <a:pt x="0" y="0"/>
                </a:lnTo>
                <a:lnTo>
                  <a:pt x="0" y="257897"/>
                </a:lnTo>
                <a:lnTo>
                  <a:pt x="4140" y="316080"/>
                </a:lnTo>
                <a:lnTo>
                  <a:pt x="16320" y="364420"/>
                </a:lnTo>
                <a:lnTo>
                  <a:pt x="36180" y="403244"/>
                </a:lnTo>
                <a:lnTo>
                  <a:pt x="63360" y="432875"/>
                </a:lnTo>
                <a:lnTo>
                  <a:pt x="97498" y="453638"/>
                </a:lnTo>
                <a:lnTo>
                  <a:pt x="138234" y="465858"/>
                </a:lnTo>
                <a:lnTo>
                  <a:pt x="185209" y="469860"/>
                </a:lnTo>
                <a:lnTo>
                  <a:pt x="233897" y="465682"/>
                </a:lnTo>
                <a:lnTo>
                  <a:pt x="276216" y="453068"/>
                </a:lnTo>
                <a:lnTo>
                  <a:pt x="311756" y="431899"/>
                </a:lnTo>
                <a:lnTo>
                  <a:pt x="340111" y="402056"/>
                </a:lnTo>
                <a:lnTo>
                  <a:pt x="360870" y="363417"/>
                </a:lnTo>
                <a:lnTo>
                  <a:pt x="373625" y="315865"/>
                </a:lnTo>
                <a:lnTo>
                  <a:pt x="377967" y="259280"/>
                </a:lnTo>
                <a:lnTo>
                  <a:pt x="377967" y="0"/>
                </a:lnTo>
                <a:close/>
              </a:path>
            </a:pathLst>
          </a:custGeom>
          <a:solidFill>
            <a:srgbClr val="000000"/>
          </a:solidFill>
        </p:spPr>
        <p:txBody>
          <a:bodyPr wrap="square" lIns="0" tIns="0" rIns="0" bIns="0" rtlCol="0"/>
          <a:lstStyle/>
          <a:p>
            <a:endParaRPr/>
          </a:p>
        </p:txBody>
      </p:sp>
      <p:grpSp>
        <p:nvGrpSpPr>
          <p:cNvPr id="9" name="object 5">
            <a:extLst>
              <a:ext uri="{FF2B5EF4-FFF2-40B4-BE49-F238E27FC236}">
                <a16:creationId xmlns:a16="http://schemas.microsoft.com/office/drawing/2014/main" id="{50440F77-9AF6-2142-A93F-4B5F6DDBD871}"/>
              </a:ext>
            </a:extLst>
          </p:cNvPr>
          <p:cNvGrpSpPr/>
          <p:nvPr userDrawn="1"/>
        </p:nvGrpSpPr>
        <p:grpSpPr>
          <a:xfrm>
            <a:off x="19053919" y="10117702"/>
            <a:ext cx="427355" cy="597535"/>
            <a:chOff x="19053919" y="10117702"/>
            <a:chExt cx="427355" cy="597535"/>
          </a:xfrm>
        </p:grpSpPr>
        <p:sp>
          <p:nvSpPr>
            <p:cNvPr id="10" name="object 6">
              <a:extLst>
                <a:ext uri="{FF2B5EF4-FFF2-40B4-BE49-F238E27FC236}">
                  <a16:creationId xmlns:a16="http://schemas.microsoft.com/office/drawing/2014/main" id="{B5FF8718-DC05-C046-A01E-6155D9ABE0D5}"/>
                </a:ext>
              </a:extLst>
            </p:cNvPr>
            <p:cNvSpPr/>
            <p:nvPr/>
          </p:nvSpPr>
          <p:spPr>
            <a:xfrm>
              <a:off x="19053919" y="10237764"/>
              <a:ext cx="366395" cy="477520"/>
            </a:xfrm>
            <a:custGeom>
              <a:avLst/>
              <a:gdLst/>
              <a:ahLst/>
              <a:cxnLst/>
              <a:rect l="l" t="t" r="r" b="b"/>
              <a:pathLst>
                <a:path w="366394" h="477520">
                  <a:moveTo>
                    <a:pt x="252421" y="0"/>
                  </a:moveTo>
                  <a:lnTo>
                    <a:pt x="206913" y="3226"/>
                  </a:lnTo>
                  <a:lnTo>
                    <a:pt x="164136" y="12810"/>
                  </a:lnTo>
                  <a:lnTo>
                    <a:pt x="124791" y="28603"/>
                  </a:lnTo>
                  <a:lnTo>
                    <a:pt x="89578" y="50459"/>
                  </a:lnTo>
                  <a:lnTo>
                    <a:pt x="59197" y="78232"/>
                  </a:lnTo>
                  <a:lnTo>
                    <a:pt x="34348" y="111776"/>
                  </a:lnTo>
                  <a:lnTo>
                    <a:pt x="15732" y="150943"/>
                  </a:lnTo>
                  <a:lnTo>
                    <a:pt x="4049" y="195587"/>
                  </a:lnTo>
                  <a:lnTo>
                    <a:pt x="0" y="245563"/>
                  </a:lnTo>
                  <a:lnTo>
                    <a:pt x="3849" y="293331"/>
                  </a:lnTo>
                  <a:lnTo>
                    <a:pt x="15359" y="337340"/>
                  </a:lnTo>
                  <a:lnTo>
                    <a:pt x="34475" y="376785"/>
                  </a:lnTo>
                  <a:lnTo>
                    <a:pt x="61138" y="410861"/>
                  </a:lnTo>
                  <a:lnTo>
                    <a:pt x="95292" y="438765"/>
                  </a:lnTo>
                  <a:lnTo>
                    <a:pt x="136882" y="459692"/>
                  </a:lnTo>
                  <a:lnTo>
                    <a:pt x="185849" y="472838"/>
                  </a:lnTo>
                  <a:lnTo>
                    <a:pt x="242139" y="477399"/>
                  </a:lnTo>
                  <a:lnTo>
                    <a:pt x="281711" y="475535"/>
                  </a:lnTo>
                  <a:lnTo>
                    <a:pt x="315367" y="470716"/>
                  </a:lnTo>
                  <a:lnTo>
                    <a:pt x="342072" y="464093"/>
                  </a:lnTo>
                  <a:lnTo>
                    <a:pt x="360795" y="456823"/>
                  </a:lnTo>
                  <a:lnTo>
                    <a:pt x="345036" y="375213"/>
                  </a:lnTo>
                  <a:lnTo>
                    <a:pt x="327174" y="381031"/>
                  </a:lnTo>
                  <a:lnTo>
                    <a:pt x="305583" y="385825"/>
                  </a:lnTo>
                  <a:lnTo>
                    <a:pt x="281936" y="389081"/>
                  </a:lnTo>
                  <a:lnTo>
                    <a:pt x="257908" y="390281"/>
                  </a:lnTo>
                  <a:lnTo>
                    <a:pt x="206680" y="383477"/>
                  </a:lnTo>
                  <a:lnTo>
                    <a:pt x="165463" y="363832"/>
                  </a:lnTo>
                  <a:lnTo>
                    <a:pt x="135046" y="332499"/>
                  </a:lnTo>
                  <a:lnTo>
                    <a:pt x="116217" y="290629"/>
                  </a:lnTo>
                  <a:lnTo>
                    <a:pt x="109766" y="239374"/>
                  </a:lnTo>
                  <a:lnTo>
                    <a:pt x="117134" y="183960"/>
                  </a:lnTo>
                  <a:lnTo>
                    <a:pt x="137767" y="141083"/>
                  </a:lnTo>
                  <a:lnTo>
                    <a:pt x="169464" y="110615"/>
                  </a:lnTo>
                  <a:lnTo>
                    <a:pt x="210018" y="92429"/>
                  </a:lnTo>
                  <a:lnTo>
                    <a:pt x="257227" y="86395"/>
                  </a:lnTo>
                  <a:lnTo>
                    <a:pt x="283580" y="87824"/>
                  </a:lnTo>
                  <a:lnTo>
                    <a:pt x="307041" y="91638"/>
                  </a:lnTo>
                  <a:lnTo>
                    <a:pt x="327548" y="97129"/>
                  </a:lnTo>
                  <a:lnTo>
                    <a:pt x="345036" y="103588"/>
                  </a:lnTo>
                  <a:lnTo>
                    <a:pt x="366302" y="20575"/>
                  </a:lnTo>
                  <a:lnTo>
                    <a:pt x="348314" y="13309"/>
                  </a:lnTo>
                  <a:lnTo>
                    <a:pt x="322736" y="6686"/>
                  </a:lnTo>
                  <a:lnTo>
                    <a:pt x="290470" y="1864"/>
                  </a:lnTo>
                  <a:lnTo>
                    <a:pt x="252421" y="0"/>
                  </a:lnTo>
                  <a:close/>
                </a:path>
              </a:pathLst>
            </a:custGeom>
            <a:solidFill>
              <a:srgbClr val="000000"/>
            </a:solidFill>
          </p:spPr>
          <p:txBody>
            <a:bodyPr wrap="square" lIns="0" tIns="0" rIns="0" bIns="0" rtlCol="0"/>
            <a:lstStyle/>
            <a:p>
              <a:endParaRPr/>
            </a:p>
          </p:txBody>
        </p:sp>
        <p:pic>
          <p:nvPicPr>
            <p:cNvPr id="11" name="object 7">
              <a:extLst>
                <a:ext uri="{FF2B5EF4-FFF2-40B4-BE49-F238E27FC236}">
                  <a16:creationId xmlns:a16="http://schemas.microsoft.com/office/drawing/2014/main" id="{680319A8-C88C-E845-B967-74CD5DD4CA96}"/>
                </a:ext>
              </a:extLst>
            </p:cNvPr>
            <p:cNvPicPr/>
            <p:nvPr/>
          </p:nvPicPr>
          <p:blipFill>
            <a:blip r:embed="rId2" cstate="email">
              <a:extLst>
                <a:ext uri="{28A0092B-C50C-407E-A947-70E740481C1C}">
                  <a14:useLocalDpi xmlns:a14="http://schemas.microsoft.com/office/drawing/2010/main"/>
                </a:ext>
              </a:extLst>
            </a:blip>
            <a:stretch>
              <a:fillRect/>
            </a:stretch>
          </p:blipFill>
          <p:spPr>
            <a:xfrm>
              <a:off x="19368634" y="10117702"/>
              <a:ext cx="112300" cy="112268"/>
            </a:xfrm>
            <a:prstGeom prst="rect">
              <a:avLst/>
            </a:prstGeom>
          </p:spPr>
        </p:pic>
      </p:grpSp>
    </p:spTree>
    <p:extLst>
      <p:ext uri="{BB962C8B-B14F-4D97-AF65-F5344CB8AC3E}">
        <p14:creationId xmlns:p14="http://schemas.microsoft.com/office/powerpoint/2010/main" val="23913852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1" name="object 2">
            <a:extLst>
              <a:ext uri="{FF2B5EF4-FFF2-40B4-BE49-F238E27FC236}">
                <a16:creationId xmlns:a16="http://schemas.microsoft.com/office/drawing/2014/main" id="{248CA032-B7CF-AC47-80C3-3DC0FECADE87}"/>
              </a:ext>
            </a:extLst>
          </p:cNvPr>
          <p:cNvSpPr/>
          <p:nvPr userDrawn="1"/>
        </p:nvSpPr>
        <p:spPr>
          <a:xfrm>
            <a:off x="727227" y="10202309"/>
            <a:ext cx="1576070" cy="511175"/>
          </a:xfrm>
          <a:custGeom>
            <a:avLst/>
            <a:gdLst/>
            <a:ahLst/>
            <a:cxnLst/>
            <a:rect l="l" t="t" r="r" b="b"/>
            <a:pathLst>
              <a:path w="1576070" h="511175">
                <a:moveTo>
                  <a:pt x="441172" y="241312"/>
                </a:moveTo>
                <a:lnTo>
                  <a:pt x="435267" y="179641"/>
                </a:lnTo>
                <a:lnTo>
                  <a:pt x="418414" y="127673"/>
                </a:lnTo>
                <a:lnTo>
                  <a:pt x="392747" y="86601"/>
                </a:lnTo>
                <a:lnTo>
                  <a:pt x="391845" y="85153"/>
                </a:lnTo>
                <a:lnTo>
                  <a:pt x="356819" y="51803"/>
                </a:lnTo>
                <a:lnTo>
                  <a:pt x="322008" y="30734"/>
                </a:lnTo>
                <a:lnTo>
                  <a:pt x="322008" y="245008"/>
                </a:lnTo>
                <a:lnTo>
                  <a:pt x="316547" y="299389"/>
                </a:lnTo>
                <a:lnTo>
                  <a:pt x="300736" y="343433"/>
                </a:lnTo>
                <a:lnTo>
                  <a:pt x="275463" y="377329"/>
                </a:lnTo>
                <a:lnTo>
                  <a:pt x="241617" y="401231"/>
                </a:lnTo>
                <a:lnTo>
                  <a:pt x="200088" y="415315"/>
                </a:lnTo>
                <a:lnTo>
                  <a:pt x="151752" y="419722"/>
                </a:lnTo>
                <a:lnTo>
                  <a:pt x="141351" y="419684"/>
                </a:lnTo>
                <a:lnTo>
                  <a:pt x="130746" y="419442"/>
                </a:lnTo>
                <a:lnTo>
                  <a:pt x="120827" y="418769"/>
                </a:lnTo>
                <a:lnTo>
                  <a:pt x="112496" y="417474"/>
                </a:lnTo>
                <a:lnTo>
                  <a:pt x="112496" y="91033"/>
                </a:lnTo>
                <a:lnTo>
                  <a:pt x="121119" y="89408"/>
                </a:lnTo>
                <a:lnTo>
                  <a:pt x="132499" y="87985"/>
                </a:lnTo>
                <a:lnTo>
                  <a:pt x="146659" y="86982"/>
                </a:lnTo>
                <a:lnTo>
                  <a:pt x="163601" y="86601"/>
                </a:lnTo>
                <a:lnTo>
                  <a:pt x="209257" y="90881"/>
                </a:lnTo>
                <a:lnTo>
                  <a:pt x="248094" y="103809"/>
                </a:lnTo>
                <a:lnTo>
                  <a:pt x="279450" y="125552"/>
                </a:lnTo>
                <a:lnTo>
                  <a:pt x="302653" y="156235"/>
                </a:lnTo>
                <a:lnTo>
                  <a:pt x="317055" y="196011"/>
                </a:lnTo>
                <a:lnTo>
                  <a:pt x="322008" y="245008"/>
                </a:lnTo>
                <a:lnTo>
                  <a:pt x="322008" y="30734"/>
                </a:lnTo>
                <a:lnTo>
                  <a:pt x="318211" y="28422"/>
                </a:lnTo>
                <a:lnTo>
                  <a:pt x="272313" y="12306"/>
                </a:lnTo>
                <a:lnTo>
                  <a:pt x="217411" y="2997"/>
                </a:lnTo>
                <a:lnTo>
                  <a:pt x="151752" y="0"/>
                </a:lnTo>
                <a:lnTo>
                  <a:pt x="110134" y="685"/>
                </a:lnTo>
                <a:lnTo>
                  <a:pt x="70319" y="2768"/>
                </a:lnTo>
                <a:lnTo>
                  <a:pt x="33286" y="6235"/>
                </a:lnTo>
                <a:lnTo>
                  <a:pt x="0" y="11099"/>
                </a:lnTo>
                <a:lnTo>
                  <a:pt x="0" y="500392"/>
                </a:lnTo>
                <a:lnTo>
                  <a:pt x="23342" y="503123"/>
                </a:lnTo>
                <a:lnTo>
                  <a:pt x="52374" y="505485"/>
                </a:lnTo>
                <a:lnTo>
                  <a:pt x="87236" y="507161"/>
                </a:lnTo>
                <a:lnTo>
                  <a:pt x="128054" y="507796"/>
                </a:lnTo>
                <a:lnTo>
                  <a:pt x="184556" y="505294"/>
                </a:lnTo>
                <a:lnTo>
                  <a:pt x="236435" y="497713"/>
                </a:lnTo>
                <a:lnTo>
                  <a:pt x="283171" y="484936"/>
                </a:lnTo>
                <a:lnTo>
                  <a:pt x="324205" y="466864"/>
                </a:lnTo>
                <a:lnTo>
                  <a:pt x="359029" y="443407"/>
                </a:lnTo>
                <a:lnTo>
                  <a:pt x="382054" y="419722"/>
                </a:lnTo>
                <a:lnTo>
                  <a:pt x="385749" y="415925"/>
                </a:lnTo>
                <a:lnTo>
                  <a:pt x="408393" y="382181"/>
                </a:lnTo>
                <a:lnTo>
                  <a:pt x="425894" y="341972"/>
                </a:lnTo>
                <a:lnTo>
                  <a:pt x="437172" y="295097"/>
                </a:lnTo>
                <a:lnTo>
                  <a:pt x="441172" y="241312"/>
                </a:lnTo>
                <a:close/>
              </a:path>
              <a:path w="1576070" h="511175">
                <a:moveTo>
                  <a:pt x="827582" y="502602"/>
                </a:moveTo>
                <a:lnTo>
                  <a:pt x="826503" y="478307"/>
                </a:lnTo>
                <a:lnTo>
                  <a:pt x="825550" y="450888"/>
                </a:lnTo>
                <a:lnTo>
                  <a:pt x="824865" y="420268"/>
                </a:lnTo>
                <a:lnTo>
                  <a:pt x="824611" y="386397"/>
                </a:lnTo>
                <a:lnTo>
                  <a:pt x="824611" y="140639"/>
                </a:lnTo>
                <a:lnTo>
                  <a:pt x="712089" y="140639"/>
                </a:lnTo>
                <a:lnTo>
                  <a:pt x="712089" y="365671"/>
                </a:lnTo>
                <a:lnTo>
                  <a:pt x="710641" y="373811"/>
                </a:lnTo>
                <a:lnTo>
                  <a:pt x="688695" y="406768"/>
                </a:lnTo>
                <a:lnTo>
                  <a:pt x="651395" y="419722"/>
                </a:lnTo>
                <a:lnTo>
                  <a:pt x="625627" y="413918"/>
                </a:lnTo>
                <a:lnTo>
                  <a:pt x="607910" y="397230"/>
                </a:lnTo>
                <a:lnTo>
                  <a:pt x="597687" y="370674"/>
                </a:lnTo>
                <a:lnTo>
                  <a:pt x="594398" y="335330"/>
                </a:lnTo>
                <a:lnTo>
                  <a:pt x="594398" y="140639"/>
                </a:lnTo>
                <a:lnTo>
                  <a:pt x="481888" y="140639"/>
                </a:lnTo>
                <a:lnTo>
                  <a:pt x="481888" y="353072"/>
                </a:lnTo>
                <a:lnTo>
                  <a:pt x="488022" y="412394"/>
                </a:lnTo>
                <a:lnTo>
                  <a:pt x="505383" y="456869"/>
                </a:lnTo>
                <a:lnTo>
                  <a:pt x="532409" y="487451"/>
                </a:lnTo>
                <a:lnTo>
                  <a:pt x="567537" y="505091"/>
                </a:lnTo>
                <a:lnTo>
                  <a:pt x="609206" y="510768"/>
                </a:lnTo>
                <a:lnTo>
                  <a:pt x="652399" y="504634"/>
                </a:lnTo>
                <a:lnTo>
                  <a:pt x="684987" y="489483"/>
                </a:lnTo>
                <a:lnTo>
                  <a:pt x="707986" y="470154"/>
                </a:lnTo>
                <a:lnTo>
                  <a:pt x="722452" y="451535"/>
                </a:lnTo>
                <a:lnTo>
                  <a:pt x="724674" y="451535"/>
                </a:lnTo>
                <a:lnTo>
                  <a:pt x="729869" y="502602"/>
                </a:lnTo>
                <a:lnTo>
                  <a:pt x="827582" y="502602"/>
                </a:lnTo>
                <a:close/>
              </a:path>
              <a:path w="1576070" h="511175">
                <a:moveTo>
                  <a:pt x="1244155" y="318274"/>
                </a:moveTo>
                <a:lnTo>
                  <a:pt x="1238161" y="266484"/>
                </a:lnTo>
                <a:lnTo>
                  <a:pt x="1220889" y="221424"/>
                </a:lnTo>
                <a:lnTo>
                  <a:pt x="1193355" y="184315"/>
                </a:lnTo>
                <a:lnTo>
                  <a:pt x="1156652" y="156324"/>
                </a:lnTo>
                <a:lnTo>
                  <a:pt x="1127175" y="144729"/>
                </a:lnTo>
                <a:lnTo>
                  <a:pt x="1127175" y="321259"/>
                </a:lnTo>
                <a:lnTo>
                  <a:pt x="1122210" y="365747"/>
                </a:lnTo>
                <a:lnTo>
                  <a:pt x="1107948" y="400088"/>
                </a:lnTo>
                <a:lnTo>
                  <a:pt x="1085354" y="422224"/>
                </a:lnTo>
                <a:lnTo>
                  <a:pt x="1055395" y="430072"/>
                </a:lnTo>
                <a:lnTo>
                  <a:pt x="1054658" y="430072"/>
                </a:lnTo>
                <a:lnTo>
                  <a:pt x="1023213" y="421817"/>
                </a:lnTo>
                <a:lnTo>
                  <a:pt x="1000252" y="399072"/>
                </a:lnTo>
                <a:lnTo>
                  <a:pt x="986155" y="364807"/>
                </a:lnTo>
                <a:lnTo>
                  <a:pt x="981367" y="322008"/>
                </a:lnTo>
                <a:lnTo>
                  <a:pt x="985443" y="282206"/>
                </a:lnTo>
                <a:lnTo>
                  <a:pt x="998397" y="247332"/>
                </a:lnTo>
                <a:lnTo>
                  <a:pt x="1021359" y="222580"/>
                </a:lnTo>
                <a:lnTo>
                  <a:pt x="1055395" y="213169"/>
                </a:lnTo>
                <a:lnTo>
                  <a:pt x="1088174" y="222580"/>
                </a:lnTo>
                <a:lnTo>
                  <a:pt x="1110449" y="247230"/>
                </a:lnTo>
                <a:lnTo>
                  <a:pt x="1123149" y="281889"/>
                </a:lnTo>
                <a:lnTo>
                  <a:pt x="1127175" y="321259"/>
                </a:lnTo>
                <a:lnTo>
                  <a:pt x="1127175" y="144729"/>
                </a:lnTo>
                <a:lnTo>
                  <a:pt x="1111783" y="138658"/>
                </a:lnTo>
                <a:lnTo>
                  <a:pt x="1059827" y="132511"/>
                </a:lnTo>
                <a:lnTo>
                  <a:pt x="1012253" y="136982"/>
                </a:lnTo>
                <a:lnTo>
                  <a:pt x="970229" y="150050"/>
                </a:lnTo>
                <a:lnTo>
                  <a:pt x="934402" y="171119"/>
                </a:lnTo>
                <a:lnTo>
                  <a:pt x="905408" y="199644"/>
                </a:lnTo>
                <a:lnTo>
                  <a:pt x="883894" y="235051"/>
                </a:lnTo>
                <a:lnTo>
                  <a:pt x="870508" y="276745"/>
                </a:lnTo>
                <a:lnTo>
                  <a:pt x="865911" y="324192"/>
                </a:lnTo>
                <a:lnTo>
                  <a:pt x="872426" y="378625"/>
                </a:lnTo>
                <a:lnTo>
                  <a:pt x="890930" y="424548"/>
                </a:lnTo>
                <a:lnTo>
                  <a:pt x="919848" y="461340"/>
                </a:lnTo>
                <a:lnTo>
                  <a:pt x="957580" y="488378"/>
                </a:lnTo>
                <a:lnTo>
                  <a:pt x="1002538" y="505066"/>
                </a:lnTo>
                <a:lnTo>
                  <a:pt x="1053160" y="510755"/>
                </a:lnTo>
                <a:lnTo>
                  <a:pt x="1053909" y="510755"/>
                </a:lnTo>
                <a:lnTo>
                  <a:pt x="1094740" y="507009"/>
                </a:lnTo>
                <a:lnTo>
                  <a:pt x="1133703" y="495655"/>
                </a:lnTo>
                <a:lnTo>
                  <a:pt x="1169187" y="476491"/>
                </a:lnTo>
                <a:lnTo>
                  <a:pt x="1199578" y="449364"/>
                </a:lnTo>
                <a:lnTo>
                  <a:pt x="1223276" y="414070"/>
                </a:lnTo>
                <a:lnTo>
                  <a:pt x="1238669" y="370433"/>
                </a:lnTo>
                <a:lnTo>
                  <a:pt x="1244155" y="318274"/>
                </a:lnTo>
                <a:close/>
              </a:path>
              <a:path w="1576070" h="511175">
                <a:moveTo>
                  <a:pt x="1575854" y="146558"/>
                </a:moveTo>
                <a:lnTo>
                  <a:pt x="1556600" y="140614"/>
                </a:lnTo>
                <a:lnTo>
                  <a:pt x="1535125" y="136194"/>
                </a:lnTo>
                <a:lnTo>
                  <a:pt x="1512557" y="133451"/>
                </a:lnTo>
                <a:lnTo>
                  <a:pt x="1489964" y="132499"/>
                </a:lnTo>
                <a:lnTo>
                  <a:pt x="1436077" y="137604"/>
                </a:lnTo>
                <a:lnTo>
                  <a:pt x="1389964" y="152133"/>
                </a:lnTo>
                <a:lnTo>
                  <a:pt x="1351838" y="174917"/>
                </a:lnTo>
                <a:lnTo>
                  <a:pt x="1321866" y="204762"/>
                </a:lnTo>
                <a:lnTo>
                  <a:pt x="1300238" y="240499"/>
                </a:lnTo>
                <a:lnTo>
                  <a:pt x="1287132" y="280949"/>
                </a:lnTo>
                <a:lnTo>
                  <a:pt x="1282712" y="324942"/>
                </a:lnTo>
                <a:lnTo>
                  <a:pt x="1287195" y="371144"/>
                </a:lnTo>
                <a:lnTo>
                  <a:pt x="1300264" y="411645"/>
                </a:lnTo>
                <a:lnTo>
                  <a:pt x="1321346" y="445947"/>
                </a:lnTo>
                <a:lnTo>
                  <a:pt x="1349870" y="473532"/>
                </a:lnTo>
                <a:lnTo>
                  <a:pt x="1385277" y="493864"/>
                </a:lnTo>
                <a:lnTo>
                  <a:pt x="1426984" y="506450"/>
                </a:lnTo>
                <a:lnTo>
                  <a:pt x="1474431" y="510755"/>
                </a:lnTo>
                <a:lnTo>
                  <a:pt x="1505470" y="509460"/>
                </a:lnTo>
                <a:lnTo>
                  <a:pt x="1556994" y="500468"/>
                </a:lnTo>
                <a:lnTo>
                  <a:pt x="1561782" y="410832"/>
                </a:lnTo>
                <a:lnTo>
                  <a:pt x="1548282" y="415810"/>
                </a:lnTo>
                <a:lnTo>
                  <a:pt x="1533194" y="419531"/>
                </a:lnTo>
                <a:lnTo>
                  <a:pt x="1516278" y="421868"/>
                </a:lnTo>
                <a:lnTo>
                  <a:pt x="1497355" y="422681"/>
                </a:lnTo>
                <a:lnTo>
                  <a:pt x="1458760" y="416090"/>
                </a:lnTo>
                <a:lnTo>
                  <a:pt x="1427226" y="396582"/>
                </a:lnTo>
                <a:lnTo>
                  <a:pt x="1405966" y="364591"/>
                </a:lnTo>
                <a:lnTo>
                  <a:pt x="1398155" y="320522"/>
                </a:lnTo>
                <a:lnTo>
                  <a:pt x="1404683" y="279692"/>
                </a:lnTo>
                <a:lnTo>
                  <a:pt x="1424178" y="247599"/>
                </a:lnTo>
                <a:lnTo>
                  <a:pt x="1454924" y="226606"/>
                </a:lnTo>
                <a:lnTo>
                  <a:pt x="1495171" y="219087"/>
                </a:lnTo>
                <a:lnTo>
                  <a:pt x="1515630" y="219989"/>
                </a:lnTo>
                <a:lnTo>
                  <a:pt x="1532737" y="222427"/>
                </a:lnTo>
                <a:lnTo>
                  <a:pt x="1546796" y="225971"/>
                </a:lnTo>
                <a:lnTo>
                  <a:pt x="1558086" y="230212"/>
                </a:lnTo>
                <a:lnTo>
                  <a:pt x="1575854" y="146558"/>
                </a:lnTo>
                <a:close/>
              </a:path>
            </a:pathLst>
          </a:custGeom>
          <a:solidFill>
            <a:srgbClr val="000000"/>
          </a:solidFill>
        </p:spPr>
        <p:txBody>
          <a:bodyPr wrap="square" lIns="0" tIns="0" rIns="0" bIns="0" rtlCol="0"/>
          <a:lstStyle/>
          <a:p>
            <a:endParaRPr/>
          </a:p>
        </p:txBody>
      </p:sp>
      <p:sp>
        <p:nvSpPr>
          <p:cNvPr id="12" name="object 3">
            <a:extLst>
              <a:ext uri="{FF2B5EF4-FFF2-40B4-BE49-F238E27FC236}">
                <a16:creationId xmlns:a16="http://schemas.microsoft.com/office/drawing/2014/main" id="{AB72D184-1BCC-8E4D-AB97-E7C9B55D20C7}"/>
              </a:ext>
            </a:extLst>
          </p:cNvPr>
          <p:cNvSpPr/>
          <p:nvPr userDrawn="1"/>
        </p:nvSpPr>
        <p:spPr>
          <a:xfrm>
            <a:off x="2412348" y="10245307"/>
            <a:ext cx="378460" cy="469900"/>
          </a:xfrm>
          <a:custGeom>
            <a:avLst/>
            <a:gdLst/>
            <a:ahLst/>
            <a:cxnLst/>
            <a:rect l="l" t="t" r="r" b="b"/>
            <a:pathLst>
              <a:path w="378460" h="469900">
                <a:moveTo>
                  <a:pt x="377967" y="0"/>
                </a:moveTo>
                <a:lnTo>
                  <a:pt x="273688" y="0"/>
                </a:lnTo>
                <a:lnTo>
                  <a:pt x="273688" y="266117"/>
                </a:lnTo>
                <a:lnTo>
                  <a:pt x="268116" y="319317"/>
                </a:lnTo>
                <a:lnTo>
                  <a:pt x="251744" y="356757"/>
                </a:lnTo>
                <a:lnTo>
                  <a:pt x="225083" y="378889"/>
                </a:lnTo>
                <a:lnTo>
                  <a:pt x="188643" y="386166"/>
                </a:lnTo>
                <a:lnTo>
                  <a:pt x="152992" y="378600"/>
                </a:lnTo>
                <a:lnTo>
                  <a:pt x="126738" y="355987"/>
                </a:lnTo>
                <a:lnTo>
                  <a:pt x="110518" y="318451"/>
                </a:lnTo>
                <a:lnTo>
                  <a:pt x="104970" y="266117"/>
                </a:lnTo>
                <a:lnTo>
                  <a:pt x="104970" y="0"/>
                </a:lnTo>
                <a:lnTo>
                  <a:pt x="0" y="0"/>
                </a:lnTo>
                <a:lnTo>
                  <a:pt x="0" y="257897"/>
                </a:lnTo>
                <a:lnTo>
                  <a:pt x="4140" y="316080"/>
                </a:lnTo>
                <a:lnTo>
                  <a:pt x="16320" y="364420"/>
                </a:lnTo>
                <a:lnTo>
                  <a:pt x="36180" y="403244"/>
                </a:lnTo>
                <a:lnTo>
                  <a:pt x="63360" y="432875"/>
                </a:lnTo>
                <a:lnTo>
                  <a:pt x="97498" y="453638"/>
                </a:lnTo>
                <a:lnTo>
                  <a:pt x="138234" y="465858"/>
                </a:lnTo>
                <a:lnTo>
                  <a:pt x="185209" y="469860"/>
                </a:lnTo>
                <a:lnTo>
                  <a:pt x="233897" y="465682"/>
                </a:lnTo>
                <a:lnTo>
                  <a:pt x="276216" y="453068"/>
                </a:lnTo>
                <a:lnTo>
                  <a:pt x="311756" y="431899"/>
                </a:lnTo>
                <a:lnTo>
                  <a:pt x="340111" y="402056"/>
                </a:lnTo>
                <a:lnTo>
                  <a:pt x="360870" y="363417"/>
                </a:lnTo>
                <a:lnTo>
                  <a:pt x="373625" y="315865"/>
                </a:lnTo>
                <a:lnTo>
                  <a:pt x="377967" y="259280"/>
                </a:lnTo>
                <a:lnTo>
                  <a:pt x="377967" y="0"/>
                </a:lnTo>
                <a:close/>
              </a:path>
            </a:pathLst>
          </a:custGeom>
          <a:solidFill>
            <a:srgbClr val="000000"/>
          </a:solidFill>
        </p:spPr>
        <p:txBody>
          <a:bodyPr wrap="square" lIns="0" tIns="0" rIns="0" bIns="0" rtlCol="0"/>
          <a:lstStyle/>
          <a:p>
            <a:endParaRPr/>
          </a:p>
        </p:txBody>
      </p:sp>
      <p:grpSp>
        <p:nvGrpSpPr>
          <p:cNvPr id="13" name="object 4">
            <a:extLst>
              <a:ext uri="{FF2B5EF4-FFF2-40B4-BE49-F238E27FC236}">
                <a16:creationId xmlns:a16="http://schemas.microsoft.com/office/drawing/2014/main" id="{A2800012-DA06-CF45-A47A-D4B30EA37B75}"/>
              </a:ext>
            </a:extLst>
          </p:cNvPr>
          <p:cNvGrpSpPr/>
          <p:nvPr userDrawn="1"/>
        </p:nvGrpSpPr>
        <p:grpSpPr>
          <a:xfrm>
            <a:off x="2842727" y="10117702"/>
            <a:ext cx="427355" cy="597535"/>
            <a:chOff x="2842727" y="10117702"/>
            <a:chExt cx="427355" cy="597535"/>
          </a:xfrm>
        </p:grpSpPr>
        <p:sp>
          <p:nvSpPr>
            <p:cNvPr id="14" name="object 5">
              <a:extLst>
                <a:ext uri="{FF2B5EF4-FFF2-40B4-BE49-F238E27FC236}">
                  <a16:creationId xmlns:a16="http://schemas.microsoft.com/office/drawing/2014/main" id="{039AC548-D805-B546-AF98-3B421C054969}"/>
                </a:ext>
              </a:extLst>
            </p:cNvPr>
            <p:cNvSpPr/>
            <p:nvPr/>
          </p:nvSpPr>
          <p:spPr>
            <a:xfrm>
              <a:off x="2842727" y="10237764"/>
              <a:ext cx="366395" cy="477520"/>
            </a:xfrm>
            <a:custGeom>
              <a:avLst/>
              <a:gdLst/>
              <a:ahLst/>
              <a:cxnLst/>
              <a:rect l="l" t="t" r="r" b="b"/>
              <a:pathLst>
                <a:path w="366394" h="477520">
                  <a:moveTo>
                    <a:pt x="252421" y="0"/>
                  </a:moveTo>
                  <a:lnTo>
                    <a:pt x="206913" y="3226"/>
                  </a:lnTo>
                  <a:lnTo>
                    <a:pt x="164136" y="12810"/>
                  </a:lnTo>
                  <a:lnTo>
                    <a:pt x="124791" y="28603"/>
                  </a:lnTo>
                  <a:lnTo>
                    <a:pt x="89578" y="50459"/>
                  </a:lnTo>
                  <a:lnTo>
                    <a:pt x="59197" y="78232"/>
                  </a:lnTo>
                  <a:lnTo>
                    <a:pt x="34348" y="111776"/>
                  </a:lnTo>
                  <a:lnTo>
                    <a:pt x="15732" y="150943"/>
                  </a:lnTo>
                  <a:lnTo>
                    <a:pt x="4049" y="195587"/>
                  </a:lnTo>
                  <a:lnTo>
                    <a:pt x="0" y="245563"/>
                  </a:lnTo>
                  <a:lnTo>
                    <a:pt x="3849" y="293331"/>
                  </a:lnTo>
                  <a:lnTo>
                    <a:pt x="15359" y="337340"/>
                  </a:lnTo>
                  <a:lnTo>
                    <a:pt x="34475" y="376785"/>
                  </a:lnTo>
                  <a:lnTo>
                    <a:pt x="61138" y="410861"/>
                  </a:lnTo>
                  <a:lnTo>
                    <a:pt x="95292" y="438765"/>
                  </a:lnTo>
                  <a:lnTo>
                    <a:pt x="136882" y="459692"/>
                  </a:lnTo>
                  <a:lnTo>
                    <a:pt x="185849" y="472838"/>
                  </a:lnTo>
                  <a:lnTo>
                    <a:pt x="242139" y="477399"/>
                  </a:lnTo>
                  <a:lnTo>
                    <a:pt x="281711" y="475535"/>
                  </a:lnTo>
                  <a:lnTo>
                    <a:pt x="315367" y="470716"/>
                  </a:lnTo>
                  <a:lnTo>
                    <a:pt x="342072" y="464093"/>
                  </a:lnTo>
                  <a:lnTo>
                    <a:pt x="360795" y="456823"/>
                  </a:lnTo>
                  <a:lnTo>
                    <a:pt x="345036" y="375213"/>
                  </a:lnTo>
                  <a:lnTo>
                    <a:pt x="327174" y="381031"/>
                  </a:lnTo>
                  <a:lnTo>
                    <a:pt x="305583" y="385825"/>
                  </a:lnTo>
                  <a:lnTo>
                    <a:pt x="281936" y="389081"/>
                  </a:lnTo>
                  <a:lnTo>
                    <a:pt x="257908" y="390281"/>
                  </a:lnTo>
                  <a:lnTo>
                    <a:pt x="206680" y="383477"/>
                  </a:lnTo>
                  <a:lnTo>
                    <a:pt x="165463" y="363832"/>
                  </a:lnTo>
                  <a:lnTo>
                    <a:pt x="135046" y="332499"/>
                  </a:lnTo>
                  <a:lnTo>
                    <a:pt x="116217" y="290629"/>
                  </a:lnTo>
                  <a:lnTo>
                    <a:pt x="109766" y="239374"/>
                  </a:lnTo>
                  <a:lnTo>
                    <a:pt x="117134" y="183960"/>
                  </a:lnTo>
                  <a:lnTo>
                    <a:pt x="137767" y="141083"/>
                  </a:lnTo>
                  <a:lnTo>
                    <a:pt x="169464" y="110615"/>
                  </a:lnTo>
                  <a:lnTo>
                    <a:pt x="210018" y="92429"/>
                  </a:lnTo>
                  <a:lnTo>
                    <a:pt x="257227" y="86395"/>
                  </a:lnTo>
                  <a:lnTo>
                    <a:pt x="283580" y="87824"/>
                  </a:lnTo>
                  <a:lnTo>
                    <a:pt x="307041" y="91638"/>
                  </a:lnTo>
                  <a:lnTo>
                    <a:pt x="327548" y="97129"/>
                  </a:lnTo>
                  <a:lnTo>
                    <a:pt x="345036" y="103588"/>
                  </a:lnTo>
                  <a:lnTo>
                    <a:pt x="366302" y="20575"/>
                  </a:lnTo>
                  <a:lnTo>
                    <a:pt x="348314" y="13309"/>
                  </a:lnTo>
                  <a:lnTo>
                    <a:pt x="322736" y="6686"/>
                  </a:lnTo>
                  <a:lnTo>
                    <a:pt x="290470" y="1864"/>
                  </a:lnTo>
                  <a:lnTo>
                    <a:pt x="252421" y="0"/>
                  </a:lnTo>
                  <a:close/>
                </a:path>
              </a:pathLst>
            </a:custGeom>
            <a:solidFill>
              <a:srgbClr val="000000"/>
            </a:solidFill>
          </p:spPr>
          <p:txBody>
            <a:bodyPr wrap="square" lIns="0" tIns="0" rIns="0" bIns="0" rtlCol="0"/>
            <a:lstStyle/>
            <a:p>
              <a:endParaRPr/>
            </a:p>
          </p:txBody>
        </p:sp>
        <p:pic>
          <p:nvPicPr>
            <p:cNvPr id="15" name="object 6">
              <a:extLst>
                <a:ext uri="{FF2B5EF4-FFF2-40B4-BE49-F238E27FC236}">
                  <a16:creationId xmlns:a16="http://schemas.microsoft.com/office/drawing/2014/main" id="{DAA5A1C9-3FFD-F741-93B2-F1CDA55129CC}"/>
                </a:ext>
              </a:extLst>
            </p:cNvPr>
            <p:cNvPicPr/>
            <p:nvPr/>
          </p:nvPicPr>
          <p:blipFill>
            <a:blip r:embed="rId2" cstate="email">
              <a:extLst>
                <a:ext uri="{28A0092B-C50C-407E-A947-70E740481C1C}">
                  <a14:useLocalDpi xmlns:a14="http://schemas.microsoft.com/office/drawing/2010/main"/>
                </a:ext>
              </a:extLst>
            </a:blip>
            <a:stretch>
              <a:fillRect/>
            </a:stretch>
          </p:blipFill>
          <p:spPr>
            <a:xfrm>
              <a:off x="3157442" y="10117702"/>
              <a:ext cx="112300" cy="112268"/>
            </a:xfrm>
            <a:prstGeom prst="rect">
              <a:avLst/>
            </a:prstGeom>
          </p:spPr>
        </p:pic>
      </p:grpSp>
      <p:sp>
        <p:nvSpPr>
          <p:cNvPr id="16" name="object 7">
            <a:extLst>
              <a:ext uri="{FF2B5EF4-FFF2-40B4-BE49-F238E27FC236}">
                <a16:creationId xmlns:a16="http://schemas.microsoft.com/office/drawing/2014/main" id="{2AF2BE2F-4D9A-CF4D-AF78-BAD6CC1B2837}"/>
              </a:ext>
            </a:extLst>
          </p:cNvPr>
          <p:cNvSpPr/>
          <p:nvPr userDrawn="1"/>
        </p:nvSpPr>
        <p:spPr>
          <a:xfrm>
            <a:off x="17840597" y="656116"/>
            <a:ext cx="2243455" cy="1060450"/>
          </a:xfrm>
          <a:custGeom>
            <a:avLst/>
            <a:gdLst/>
            <a:ahLst/>
            <a:cxnLst/>
            <a:rect l="l" t="t" r="r" b="b"/>
            <a:pathLst>
              <a:path w="2243455" h="1060450">
                <a:moveTo>
                  <a:pt x="2243429" y="0"/>
                </a:moveTo>
                <a:lnTo>
                  <a:pt x="0" y="0"/>
                </a:lnTo>
                <a:lnTo>
                  <a:pt x="0" y="1059999"/>
                </a:lnTo>
                <a:lnTo>
                  <a:pt x="2243429" y="1059999"/>
                </a:lnTo>
                <a:lnTo>
                  <a:pt x="2243429" y="0"/>
                </a:lnTo>
                <a:close/>
              </a:path>
            </a:pathLst>
          </a:custGeom>
          <a:solidFill>
            <a:srgbClr val="257CE1"/>
          </a:solidFill>
        </p:spPr>
        <p:txBody>
          <a:bodyPr wrap="square" lIns="0" tIns="0" rIns="0" bIns="0" rtlCol="0"/>
          <a:lstStyle/>
          <a:p>
            <a:endParaRPr/>
          </a:p>
        </p:txBody>
      </p:sp>
      <p:sp>
        <p:nvSpPr>
          <p:cNvPr id="18" name="Marcador de texto 17">
            <a:extLst>
              <a:ext uri="{FF2B5EF4-FFF2-40B4-BE49-F238E27FC236}">
                <a16:creationId xmlns:a16="http://schemas.microsoft.com/office/drawing/2014/main" id="{E6AC5AA0-C4FD-A742-898F-2F81DD6B4DF8}"/>
              </a:ext>
            </a:extLst>
          </p:cNvPr>
          <p:cNvSpPr>
            <a:spLocks noGrp="1"/>
          </p:cNvSpPr>
          <p:nvPr>
            <p:ph type="body" sz="quarter" idx="10"/>
          </p:nvPr>
        </p:nvSpPr>
        <p:spPr>
          <a:xfrm>
            <a:off x="727227" y="755454"/>
            <a:ext cx="16792423" cy="738664"/>
          </a:xfrm>
        </p:spPr>
        <p:txBody>
          <a:bodyPr/>
          <a:lstStyle>
            <a:lvl1pPr algn="r">
              <a:defRPr sz="4800" b="1">
                <a:latin typeface="Arial" panose="020B0604020202020204" pitchFamily="34" charset="0"/>
                <a:cs typeface="Arial" panose="020B0604020202020204" pitchFamily="34" charset="0"/>
              </a:defRPr>
            </a:lvl1pPr>
          </a:lstStyle>
          <a:p>
            <a:r>
              <a:rPr lang="es-ES" dirty="0"/>
              <a:t>Editar los estilos de texto del patrón</a:t>
            </a:r>
            <a:endParaRPr lang="es-CL"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2314421" y="714594"/>
            <a:ext cx="5259705" cy="915669"/>
          </a:xfrm>
          <a:prstGeom prst="rect">
            <a:avLst/>
          </a:prstGeom>
        </p:spPr>
        <p:txBody>
          <a:bodyPr wrap="square" lIns="0" tIns="0" rIns="0" bIns="0">
            <a:spAutoFit/>
          </a:bodyPr>
          <a:lstStyle>
            <a:lvl1pPr>
              <a:defRPr sz="5800" b="1" i="0">
                <a:solidFill>
                  <a:schemeClr val="tx1"/>
                </a:solidFill>
                <a:latin typeface="Arial"/>
                <a:cs typeface="Arial"/>
              </a:defRPr>
            </a:lvl1pPr>
          </a:lstStyle>
          <a:p>
            <a:endParaRPr/>
          </a:p>
        </p:txBody>
      </p:sp>
      <p:sp>
        <p:nvSpPr>
          <p:cNvPr id="3" name="Holder 3"/>
          <p:cNvSpPr>
            <a:spLocks noGrp="1"/>
          </p:cNvSpPr>
          <p:nvPr>
            <p:ph type="body" idx="1"/>
          </p:nvPr>
        </p:nvSpPr>
        <p:spPr>
          <a:xfrm>
            <a:off x="1005205" y="2601150"/>
            <a:ext cx="18093690"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11/29/24</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‹Nº›</a:t>
            </a:fld>
            <a:endParaRPr/>
          </a:p>
        </p:txBody>
      </p:sp>
    </p:spTree>
  </p:cSld>
  <p:clrMap bg1="lt1" tx1="dk1" bg2="lt2" tx2="dk2" accent1="accent1" accent2="accent2" accent3="accent3" accent4="accent4" accent5="accent5" accent6="accent6" hlink="hlink" folHlink="folHlink"/>
  <p:sldLayoutIdLst>
    <p:sldLayoutId id="2147483661" r:id="rId1"/>
    <p:sldLayoutId id="2147483672" r:id="rId2"/>
    <p:sldLayoutId id="2147483662" r:id="rId3"/>
    <p:sldLayoutId id="2147483669" r:id="rId4"/>
    <p:sldLayoutId id="2147483664" r:id="rId5"/>
    <p:sldLayoutId id="2147483670" r:id="rId6"/>
    <p:sldLayoutId id="2147483677" r:id="rId7"/>
    <p:sldLayoutId id="2147483666" r:id="rId8"/>
    <p:sldLayoutId id="2147483665" r:id="rId9"/>
    <p:sldLayoutId id="2147483663" r:id="rId10"/>
    <p:sldLayoutId id="2147483673" r:id="rId11"/>
    <p:sldLayoutId id="2147483671" r:id="rId12"/>
    <p:sldLayoutId id="2147483678" r:id="rId13"/>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2.png"/><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9.xml"/><Relationship Id="rId6" Type="http://schemas.openxmlformats.org/officeDocument/2006/relationships/image" Target="../media/image18.sv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70841C-0ACF-DE6F-43AC-3E3396A2923B}"/>
              </a:ext>
            </a:extLst>
          </p:cNvPr>
          <p:cNvSpPr>
            <a:spLocks noGrp="1"/>
          </p:cNvSpPr>
          <p:nvPr>
            <p:ph type="ctrTitle"/>
          </p:nvPr>
        </p:nvSpPr>
        <p:spPr>
          <a:xfrm>
            <a:off x="3308349" y="8626475"/>
            <a:ext cx="8749511" cy="738664"/>
          </a:xfrm>
        </p:spPr>
        <p:txBody>
          <a:bodyPr/>
          <a:lstStyle/>
          <a:p>
            <a:r>
              <a:rPr lang="es-CL" sz="4800" spc="-10" dirty="0"/>
              <a:t>INMO - BROKERS</a:t>
            </a:r>
            <a:endParaRPr lang="es-CL" sz="4800" dirty="0"/>
          </a:p>
        </p:txBody>
      </p:sp>
      <p:sp>
        <p:nvSpPr>
          <p:cNvPr id="3" name="Subtítulo 2">
            <a:extLst>
              <a:ext uri="{FF2B5EF4-FFF2-40B4-BE49-F238E27FC236}">
                <a16:creationId xmlns:a16="http://schemas.microsoft.com/office/drawing/2014/main" id="{B839BAB8-5980-04D6-9003-ABBE79FC69B7}"/>
              </a:ext>
            </a:extLst>
          </p:cNvPr>
          <p:cNvSpPr>
            <a:spLocks noGrp="1"/>
          </p:cNvSpPr>
          <p:nvPr>
            <p:ph type="subTitle" idx="4"/>
          </p:nvPr>
        </p:nvSpPr>
        <p:spPr>
          <a:xfrm>
            <a:off x="3727450" y="9617075"/>
            <a:ext cx="7911311" cy="1107996"/>
          </a:xfrm>
        </p:spPr>
        <p:txBody>
          <a:bodyPr/>
          <a:lstStyle/>
          <a:p>
            <a:pPr marL="342900" indent="-342900">
              <a:buFont typeface="Arial" panose="020B0604020202020204" pitchFamily="34" charset="0"/>
              <a:buChar char="•"/>
            </a:pPr>
            <a:r>
              <a:rPr lang="es-CL" dirty="0">
                <a:latin typeface="Arial"/>
                <a:cs typeface="Arial"/>
              </a:rPr>
              <a:t>Luis Ledezma</a:t>
            </a:r>
            <a:endParaRPr lang="es-CL" sz="2400" dirty="0">
              <a:latin typeface="Arial"/>
              <a:cs typeface="Arial"/>
            </a:endParaRPr>
          </a:p>
          <a:p>
            <a:pPr marL="342900" indent="-342900">
              <a:buFont typeface="Arial" panose="020B0604020202020204" pitchFamily="34" charset="0"/>
              <a:buChar char="•"/>
            </a:pPr>
            <a:r>
              <a:rPr lang="es-CL" sz="2400" dirty="0">
                <a:latin typeface="Arial"/>
                <a:cs typeface="Arial"/>
              </a:rPr>
              <a:t>Víctor Bastías</a:t>
            </a:r>
          </a:p>
          <a:p>
            <a:r>
              <a:rPr lang="es-CL" sz="2400" b="1" dirty="0">
                <a:latin typeface="Arial"/>
                <a:cs typeface="Arial"/>
              </a:rPr>
              <a:t>				Maipú, 22 Diciembre 2024</a:t>
            </a:r>
          </a:p>
        </p:txBody>
      </p:sp>
      <p:sp>
        <p:nvSpPr>
          <p:cNvPr id="4" name="Rectángulo 3">
            <a:extLst>
              <a:ext uri="{FF2B5EF4-FFF2-40B4-BE49-F238E27FC236}">
                <a16:creationId xmlns:a16="http://schemas.microsoft.com/office/drawing/2014/main" id="{1BEE7594-3130-4A33-A425-74FC90440FA9}"/>
              </a:ext>
            </a:extLst>
          </p:cNvPr>
          <p:cNvSpPr/>
          <p:nvPr/>
        </p:nvSpPr>
        <p:spPr>
          <a:xfrm>
            <a:off x="14014450" y="3444875"/>
            <a:ext cx="4887877" cy="1015663"/>
          </a:xfrm>
          <a:prstGeom prst="rect">
            <a:avLst/>
          </a:prstGeom>
        </p:spPr>
        <p:txBody>
          <a:bodyPr wrap="none">
            <a:spAutoFit/>
          </a:bodyPr>
          <a:lstStyle/>
          <a:p>
            <a:r>
              <a:rPr lang="es-CL" sz="6000" b="1" dirty="0">
                <a:solidFill>
                  <a:schemeClr val="bg1"/>
                </a:solidFill>
                <a:effectLst>
                  <a:outerShdw blurRad="38100" dist="38100" dir="2700000" algn="tl">
                    <a:srgbClr val="000000">
                      <a:alpha val="43137"/>
                    </a:srgbClr>
                  </a:outerShdw>
                </a:effectLst>
                <a:latin typeface="Arial Black" panose="020B0604020202020204" pitchFamily="34" charset="0"/>
                <a:cs typeface="Arial Black" panose="020B0604020202020204" pitchFamily="34" charset="0"/>
              </a:rPr>
              <a:t>CAPSTONE</a:t>
            </a:r>
          </a:p>
        </p:txBody>
      </p:sp>
    </p:spTree>
    <p:extLst>
      <p:ext uri="{BB962C8B-B14F-4D97-AF65-F5344CB8AC3E}">
        <p14:creationId xmlns:p14="http://schemas.microsoft.com/office/powerpoint/2010/main" val="3642932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ECB3E3-6D1A-7200-C5CC-3AD9E1D73D28}"/>
            </a:ext>
          </a:extLst>
        </p:cNvPr>
        <p:cNvGrpSpPr/>
        <p:nvPr/>
      </p:nvGrpSpPr>
      <p:grpSpPr>
        <a:xfrm>
          <a:off x="0" y="0"/>
          <a:ext cx="0" cy="0"/>
          <a:chOff x="0" y="0"/>
          <a:chExt cx="0" cy="0"/>
        </a:xfrm>
      </p:grpSpPr>
      <p:pic>
        <p:nvPicPr>
          <p:cNvPr id="4" name="Imagen 3">
            <a:extLst>
              <a:ext uri="{FF2B5EF4-FFF2-40B4-BE49-F238E27FC236}">
                <a16:creationId xmlns:a16="http://schemas.microsoft.com/office/drawing/2014/main" id="{42A8F47D-BFA8-BDAB-E17D-5EE8376629BB}"/>
              </a:ext>
            </a:extLst>
          </p:cNvPr>
          <p:cNvPicPr>
            <a:picLocks noChangeAspect="1"/>
          </p:cNvPicPr>
          <p:nvPr/>
        </p:nvPicPr>
        <p:blipFill>
          <a:blip r:embed="rId2"/>
          <a:stretch>
            <a:fillRect/>
          </a:stretch>
        </p:blipFill>
        <p:spPr>
          <a:xfrm>
            <a:off x="3236022" y="3444875"/>
            <a:ext cx="86551774" cy="4931392"/>
          </a:xfrm>
          <a:prstGeom prst="rect">
            <a:avLst/>
          </a:prstGeom>
        </p:spPr>
      </p:pic>
      <p:sp>
        <p:nvSpPr>
          <p:cNvPr id="2" name="Marcador de texto 1">
            <a:extLst>
              <a:ext uri="{FF2B5EF4-FFF2-40B4-BE49-F238E27FC236}">
                <a16:creationId xmlns:a16="http://schemas.microsoft.com/office/drawing/2014/main" id="{83B0F168-9C1B-470C-5255-DE58D7075279}"/>
              </a:ext>
            </a:extLst>
          </p:cNvPr>
          <p:cNvSpPr>
            <a:spLocks noGrp="1"/>
          </p:cNvSpPr>
          <p:nvPr>
            <p:ph type="body" sz="quarter" idx="10"/>
          </p:nvPr>
        </p:nvSpPr>
        <p:spPr/>
        <p:txBody>
          <a:bodyPr/>
          <a:lstStyle/>
          <a:p>
            <a:pPr algn="l"/>
            <a:r>
              <a:rPr lang="es-CL" sz="4800" dirty="0"/>
              <a:t>Problemática y Objetivos</a:t>
            </a:r>
          </a:p>
        </p:txBody>
      </p:sp>
      <p:pic>
        <p:nvPicPr>
          <p:cNvPr id="3" name="Imagen 2">
            <a:extLst>
              <a:ext uri="{FF2B5EF4-FFF2-40B4-BE49-F238E27FC236}">
                <a16:creationId xmlns:a16="http://schemas.microsoft.com/office/drawing/2014/main" id="{A90530E0-32A6-E474-95F4-784B0090A18B}"/>
              </a:ext>
            </a:extLst>
          </p:cNvPr>
          <p:cNvPicPr>
            <a:picLocks noChangeAspect="1"/>
          </p:cNvPicPr>
          <p:nvPr/>
        </p:nvPicPr>
        <p:blipFill>
          <a:blip r:embed="rId2"/>
          <a:stretch>
            <a:fillRect/>
          </a:stretch>
        </p:blipFill>
        <p:spPr>
          <a:xfrm>
            <a:off x="-768350" y="10940017"/>
            <a:ext cx="24536400" cy="738665"/>
          </a:xfrm>
          <a:prstGeom prst="rect">
            <a:avLst/>
          </a:prstGeom>
        </p:spPr>
      </p:pic>
      <p:sp>
        <p:nvSpPr>
          <p:cNvPr id="6" name="CuadroTexto 5">
            <a:extLst>
              <a:ext uri="{FF2B5EF4-FFF2-40B4-BE49-F238E27FC236}">
                <a16:creationId xmlns:a16="http://schemas.microsoft.com/office/drawing/2014/main" id="{FB5E9D54-D5A9-FE2A-520E-858D72BC7E86}"/>
              </a:ext>
            </a:extLst>
          </p:cNvPr>
          <p:cNvSpPr txBox="1"/>
          <p:nvPr/>
        </p:nvSpPr>
        <p:spPr>
          <a:xfrm>
            <a:off x="4413250" y="4057868"/>
            <a:ext cx="13563600" cy="3785652"/>
          </a:xfrm>
          <a:prstGeom prst="rect">
            <a:avLst/>
          </a:prstGeom>
          <a:noFill/>
        </p:spPr>
        <p:txBody>
          <a:bodyPr wrap="square">
            <a:spAutoFit/>
          </a:bodyPr>
          <a:lstStyle/>
          <a:p>
            <a:r>
              <a:rPr lang="es-CL" sz="4800" dirty="0">
                <a:solidFill>
                  <a:schemeClr val="bg1"/>
                </a:solidFill>
                <a:effectLst/>
                <a:latin typeface=".AppleSystemUIFont"/>
              </a:rPr>
              <a:t>Por primera vez, uniremos </a:t>
            </a:r>
            <a:r>
              <a:rPr lang="es-CL" sz="4800" dirty="0" err="1">
                <a:solidFill>
                  <a:schemeClr val="bg1"/>
                </a:solidFill>
                <a:effectLst/>
                <a:latin typeface=".AppleSystemUIFont"/>
              </a:rPr>
              <a:t>brokers</a:t>
            </a:r>
            <a:r>
              <a:rPr lang="es-CL" sz="4800" dirty="0">
                <a:solidFill>
                  <a:schemeClr val="bg1"/>
                </a:solidFill>
                <a:effectLst/>
                <a:latin typeface=".AppleSystemUIFont"/>
              </a:rPr>
              <a:t> latinoamericanos e inmobiliarias mexicanas en una red estratégica que transformará el mercado inmobiliario regional, creando oportunidades inéditas de colaboración e inversión.</a:t>
            </a:r>
          </a:p>
        </p:txBody>
      </p:sp>
    </p:spTree>
    <p:extLst>
      <p:ext uri="{BB962C8B-B14F-4D97-AF65-F5344CB8AC3E}">
        <p14:creationId xmlns:p14="http://schemas.microsoft.com/office/powerpoint/2010/main" val="2562373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B4FE22-1A19-E127-CE27-FBD5E38586E4}"/>
            </a:ext>
          </a:extLst>
        </p:cNvPr>
        <p:cNvGrpSpPr/>
        <p:nvPr/>
      </p:nvGrpSpPr>
      <p:grpSpPr>
        <a:xfrm>
          <a:off x="0" y="0"/>
          <a:ext cx="0" cy="0"/>
          <a:chOff x="0" y="0"/>
          <a:chExt cx="0" cy="0"/>
        </a:xfrm>
      </p:grpSpPr>
      <p:sp>
        <p:nvSpPr>
          <p:cNvPr id="2" name="Marcador de texto 1">
            <a:extLst>
              <a:ext uri="{FF2B5EF4-FFF2-40B4-BE49-F238E27FC236}">
                <a16:creationId xmlns:a16="http://schemas.microsoft.com/office/drawing/2014/main" id="{34214775-C3A6-F17F-E74B-6C62FD291298}"/>
              </a:ext>
            </a:extLst>
          </p:cNvPr>
          <p:cNvSpPr>
            <a:spLocks noGrp="1"/>
          </p:cNvSpPr>
          <p:nvPr>
            <p:ph type="body" sz="quarter" idx="10"/>
          </p:nvPr>
        </p:nvSpPr>
        <p:spPr/>
        <p:txBody>
          <a:bodyPr/>
          <a:lstStyle/>
          <a:p>
            <a:pPr algn="l"/>
            <a:r>
              <a:rPr lang="es-CL" sz="4800" dirty="0"/>
              <a:t>Problemática y Objetivos</a:t>
            </a:r>
          </a:p>
        </p:txBody>
      </p:sp>
      <p:pic>
        <p:nvPicPr>
          <p:cNvPr id="3" name="Imagen 2">
            <a:extLst>
              <a:ext uri="{FF2B5EF4-FFF2-40B4-BE49-F238E27FC236}">
                <a16:creationId xmlns:a16="http://schemas.microsoft.com/office/drawing/2014/main" id="{928224D4-9541-6936-D0AF-09986D8BC562}"/>
              </a:ext>
            </a:extLst>
          </p:cNvPr>
          <p:cNvPicPr>
            <a:picLocks noChangeAspect="1"/>
          </p:cNvPicPr>
          <p:nvPr/>
        </p:nvPicPr>
        <p:blipFill>
          <a:blip r:embed="rId2"/>
          <a:stretch>
            <a:fillRect/>
          </a:stretch>
        </p:blipFill>
        <p:spPr>
          <a:xfrm>
            <a:off x="-768350" y="10940017"/>
            <a:ext cx="24536400" cy="738665"/>
          </a:xfrm>
          <a:prstGeom prst="rect">
            <a:avLst/>
          </a:prstGeom>
        </p:spPr>
      </p:pic>
      <p:sp>
        <p:nvSpPr>
          <p:cNvPr id="6" name="CuadroTexto 5">
            <a:extLst>
              <a:ext uri="{FF2B5EF4-FFF2-40B4-BE49-F238E27FC236}">
                <a16:creationId xmlns:a16="http://schemas.microsoft.com/office/drawing/2014/main" id="{1FDF9FB9-1B96-84E7-FE9E-8878838DE591}"/>
              </a:ext>
            </a:extLst>
          </p:cNvPr>
          <p:cNvSpPr txBox="1"/>
          <p:nvPr/>
        </p:nvSpPr>
        <p:spPr>
          <a:xfrm>
            <a:off x="1898650" y="2759075"/>
            <a:ext cx="16306800" cy="6347892"/>
          </a:xfrm>
          <a:prstGeom prst="rect">
            <a:avLst/>
          </a:prstGeom>
          <a:noFill/>
        </p:spPr>
        <p:txBody>
          <a:bodyPr wrap="square">
            <a:spAutoFit/>
          </a:bodyPr>
          <a:lstStyle/>
          <a:p>
            <a:pPr>
              <a:spcBef>
                <a:spcPts val="900"/>
              </a:spcBef>
            </a:pPr>
            <a:r>
              <a:rPr lang="es-CL" sz="3200" dirty="0">
                <a:solidFill>
                  <a:srgbClr val="0E0E0E"/>
                </a:solidFill>
                <a:effectLst/>
                <a:latin typeface=".AppleSystemUIFont"/>
              </a:rPr>
              <a:t>1. </a:t>
            </a:r>
            <a:r>
              <a:rPr lang="es-CL" sz="3200" b="1" dirty="0">
                <a:solidFill>
                  <a:srgbClr val="0E0E0E"/>
                </a:solidFill>
                <a:effectLst/>
                <a:latin typeface=".AppleSystemUIFont"/>
              </a:rPr>
              <a:t>Plataforma centralizada:</a:t>
            </a:r>
            <a:endParaRPr lang="es-CL" sz="3200" dirty="0">
              <a:solidFill>
                <a:srgbClr val="0E0E0E"/>
              </a:solidFill>
              <a:effectLst/>
              <a:latin typeface=".AppleSystemUIFont"/>
            </a:endParaRPr>
          </a:p>
          <a:p>
            <a:r>
              <a:rPr lang="es-CL" sz="3200" dirty="0">
                <a:solidFill>
                  <a:srgbClr val="0E0E0E"/>
                </a:solidFill>
                <a:effectLst/>
                <a:latin typeface=".AppleSystemUIFont"/>
              </a:rPr>
              <a:t>Crear un espacio digital donde </a:t>
            </a:r>
            <a:r>
              <a:rPr lang="es-CL" sz="3200" dirty="0" err="1">
                <a:solidFill>
                  <a:srgbClr val="0E0E0E"/>
                </a:solidFill>
                <a:effectLst/>
                <a:latin typeface=".AppleSystemUIFont"/>
              </a:rPr>
              <a:t>brokers</a:t>
            </a:r>
            <a:r>
              <a:rPr lang="es-CL" sz="3200" dirty="0">
                <a:solidFill>
                  <a:srgbClr val="0E0E0E"/>
                </a:solidFill>
                <a:effectLst/>
                <a:latin typeface=".AppleSystemUIFont"/>
              </a:rPr>
              <a:t> e inmobiliarias puedan interactuar directamente, compartir información y generar acuerdos de colaboración.</a:t>
            </a:r>
          </a:p>
          <a:p>
            <a:pPr>
              <a:spcBef>
                <a:spcPts val="900"/>
              </a:spcBef>
            </a:pPr>
            <a:r>
              <a:rPr lang="es-CL" sz="3200" dirty="0">
                <a:solidFill>
                  <a:srgbClr val="0E0E0E"/>
                </a:solidFill>
                <a:effectLst/>
                <a:latin typeface=".AppleSystemUIFont"/>
              </a:rPr>
              <a:t>2. </a:t>
            </a:r>
            <a:r>
              <a:rPr lang="es-CL" sz="3200" b="1" dirty="0">
                <a:solidFill>
                  <a:srgbClr val="0E0E0E"/>
                </a:solidFill>
                <a:effectLst/>
                <a:latin typeface=".AppleSystemUIFont"/>
              </a:rPr>
              <a:t>Red de contactos activa:</a:t>
            </a:r>
            <a:endParaRPr lang="es-CL" sz="3200" dirty="0">
              <a:solidFill>
                <a:srgbClr val="0E0E0E"/>
              </a:solidFill>
              <a:effectLst/>
              <a:latin typeface=".AppleSystemUIFont"/>
            </a:endParaRPr>
          </a:p>
          <a:p>
            <a:r>
              <a:rPr lang="es-CL" sz="3200" dirty="0">
                <a:solidFill>
                  <a:srgbClr val="0E0E0E"/>
                </a:solidFill>
                <a:effectLst/>
                <a:latin typeface=".AppleSystemUIFont"/>
              </a:rPr>
              <a:t>Implementar una red dinámica que facilite el intercambio de proyectos, tendencias de mercado y oportunidades comerciales entre las partes.</a:t>
            </a:r>
          </a:p>
          <a:p>
            <a:pPr>
              <a:spcBef>
                <a:spcPts val="900"/>
              </a:spcBef>
            </a:pPr>
            <a:r>
              <a:rPr lang="es-CL" sz="3200" dirty="0">
                <a:solidFill>
                  <a:srgbClr val="0E0E0E"/>
                </a:solidFill>
                <a:effectLst/>
                <a:latin typeface=".AppleSystemUIFont"/>
              </a:rPr>
              <a:t>3. </a:t>
            </a:r>
            <a:r>
              <a:rPr lang="es-CL" sz="3200" b="1" dirty="0">
                <a:solidFill>
                  <a:srgbClr val="0E0E0E"/>
                </a:solidFill>
                <a:effectLst/>
                <a:latin typeface=".AppleSystemUIFont"/>
              </a:rPr>
              <a:t>Automatización de procesos:</a:t>
            </a:r>
            <a:endParaRPr lang="es-CL" sz="3200" dirty="0">
              <a:solidFill>
                <a:srgbClr val="0E0E0E"/>
              </a:solidFill>
              <a:effectLst/>
              <a:latin typeface=".AppleSystemUIFont"/>
            </a:endParaRPr>
          </a:p>
          <a:p>
            <a:r>
              <a:rPr lang="es-CL" sz="3200" dirty="0">
                <a:solidFill>
                  <a:srgbClr val="0E0E0E"/>
                </a:solidFill>
                <a:effectLst/>
                <a:latin typeface=".AppleSystemUIFont"/>
              </a:rPr>
              <a:t>Herramientas que permitan a los </a:t>
            </a:r>
            <a:r>
              <a:rPr lang="es-CL" sz="3200" dirty="0" err="1">
                <a:solidFill>
                  <a:srgbClr val="0E0E0E"/>
                </a:solidFill>
                <a:effectLst/>
                <a:latin typeface=".AppleSystemUIFont"/>
              </a:rPr>
              <a:t>brokers</a:t>
            </a:r>
            <a:r>
              <a:rPr lang="es-CL" sz="3200" dirty="0">
                <a:solidFill>
                  <a:srgbClr val="0E0E0E"/>
                </a:solidFill>
                <a:effectLst/>
                <a:latin typeface=".AppleSystemUIFont"/>
              </a:rPr>
              <a:t> conocer ofertas mexicanas relevantes, integrando sistemas CRM para mejorar la gestión y seguimiento de leads.</a:t>
            </a:r>
          </a:p>
          <a:p>
            <a:pPr>
              <a:spcBef>
                <a:spcPts val="900"/>
              </a:spcBef>
            </a:pPr>
            <a:r>
              <a:rPr lang="es-CL" sz="3200" dirty="0">
                <a:solidFill>
                  <a:srgbClr val="0E0E0E"/>
                </a:solidFill>
                <a:effectLst/>
                <a:latin typeface=".AppleSystemUIFont"/>
              </a:rPr>
              <a:t>4. </a:t>
            </a:r>
            <a:r>
              <a:rPr lang="es-CL" sz="3200" b="1" dirty="0">
                <a:solidFill>
                  <a:srgbClr val="0E0E0E"/>
                </a:solidFill>
                <a:effectLst/>
                <a:latin typeface=".AppleSystemUIFont"/>
              </a:rPr>
              <a:t>Estrategias de visibilidad:</a:t>
            </a:r>
            <a:endParaRPr lang="es-CL" sz="3200" dirty="0">
              <a:solidFill>
                <a:srgbClr val="0E0E0E"/>
              </a:solidFill>
              <a:effectLst/>
              <a:latin typeface=".AppleSystemUIFont"/>
            </a:endParaRPr>
          </a:p>
          <a:p>
            <a:r>
              <a:rPr lang="es-CL" sz="3200" dirty="0">
                <a:solidFill>
                  <a:srgbClr val="0E0E0E"/>
                </a:solidFill>
                <a:effectLst/>
                <a:latin typeface=".AppleSystemUIFont"/>
              </a:rPr>
              <a:t>Diseñar campañas de marketing y </a:t>
            </a:r>
            <a:r>
              <a:rPr lang="es-CL" sz="3200" dirty="0" err="1">
                <a:solidFill>
                  <a:srgbClr val="0E0E0E"/>
                </a:solidFill>
                <a:effectLst/>
                <a:latin typeface=".AppleSystemUIFont"/>
              </a:rPr>
              <a:t>networking</a:t>
            </a:r>
            <a:r>
              <a:rPr lang="es-CL" sz="3200" dirty="0">
                <a:solidFill>
                  <a:srgbClr val="0E0E0E"/>
                </a:solidFill>
                <a:effectLst/>
                <a:latin typeface=".AppleSystemUIFont"/>
              </a:rPr>
              <a:t> para posicionar a México como un destino atractivo para inversiones inmobiliarias internacionales.</a:t>
            </a:r>
          </a:p>
        </p:txBody>
      </p:sp>
    </p:spTree>
    <p:extLst>
      <p:ext uri="{BB962C8B-B14F-4D97-AF65-F5344CB8AC3E}">
        <p14:creationId xmlns:p14="http://schemas.microsoft.com/office/powerpoint/2010/main" val="3533789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624723-9968-7E43-AF4C-4EA396BDB1BC}"/>
              </a:ext>
            </a:extLst>
          </p:cNvPr>
          <p:cNvSpPr>
            <a:spLocks noGrp="1"/>
          </p:cNvSpPr>
          <p:nvPr>
            <p:ph type="title"/>
          </p:nvPr>
        </p:nvSpPr>
        <p:spPr>
          <a:xfrm>
            <a:off x="222250" y="7407275"/>
            <a:ext cx="10393528" cy="923330"/>
          </a:xfrm>
        </p:spPr>
        <p:txBody>
          <a:bodyPr/>
          <a:lstStyle/>
          <a:p>
            <a:r>
              <a:rPr lang="es-CL" sz="6000" dirty="0"/>
              <a:t>Metodología y su aplicación</a:t>
            </a:r>
            <a:endParaRPr lang="es-CL" sz="6600" dirty="0"/>
          </a:p>
        </p:txBody>
      </p:sp>
      <p:sp>
        <p:nvSpPr>
          <p:cNvPr id="3" name="Título 1">
            <a:extLst>
              <a:ext uri="{FF2B5EF4-FFF2-40B4-BE49-F238E27FC236}">
                <a16:creationId xmlns:a16="http://schemas.microsoft.com/office/drawing/2014/main" id="{E4D7CDB3-E365-8648-9D80-6AFDB724300B}"/>
              </a:ext>
            </a:extLst>
          </p:cNvPr>
          <p:cNvSpPr txBox="1">
            <a:spLocks/>
          </p:cNvSpPr>
          <p:nvPr/>
        </p:nvSpPr>
        <p:spPr>
          <a:xfrm>
            <a:off x="9089872" y="6188075"/>
            <a:ext cx="1905000" cy="1477328"/>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9600" dirty="0">
                <a:latin typeface="Arial Black" panose="020B0604020202020204" pitchFamily="34" charset="0"/>
                <a:cs typeface="Arial Black" panose="020B0604020202020204" pitchFamily="34" charset="0"/>
              </a:rPr>
              <a:t>03</a:t>
            </a:r>
          </a:p>
        </p:txBody>
      </p:sp>
    </p:spTree>
    <p:extLst>
      <p:ext uri="{BB962C8B-B14F-4D97-AF65-F5344CB8AC3E}">
        <p14:creationId xmlns:p14="http://schemas.microsoft.com/office/powerpoint/2010/main" val="3735245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BC1883-6CE9-ACCF-27D8-876D4A4A41F3}"/>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45029D0E-C129-703E-D2D7-0C4623024B0A}"/>
              </a:ext>
            </a:extLst>
          </p:cNvPr>
          <p:cNvSpPr>
            <a:spLocks noGrp="1"/>
          </p:cNvSpPr>
          <p:nvPr>
            <p:ph type="title"/>
          </p:nvPr>
        </p:nvSpPr>
        <p:spPr/>
        <p:txBody>
          <a:bodyPr/>
          <a:lstStyle/>
          <a:p>
            <a:r>
              <a:rPr lang="es-CL" sz="4800" dirty="0"/>
              <a:t>Metodología y su aplicación</a:t>
            </a:r>
            <a:endParaRPr lang="es-CL" dirty="0"/>
          </a:p>
        </p:txBody>
      </p:sp>
      <p:sp>
        <p:nvSpPr>
          <p:cNvPr id="4" name="CuadroTexto 3">
            <a:extLst>
              <a:ext uri="{FF2B5EF4-FFF2-40B4-BE49-F238E27FC236}">
                <a16:creationId xmlns:a16="http://schemas.microsoft.com/office/drawing/2014/main" id="{24C61EF7-53E6-07EA-D37A-13F27B4F40F3}"/>
              </a:ext>
            </a:extLst>
          </p:cNvPr>
          <p:cNvSpPr txBox="1"/>
          <p:nvPr/>
        </p:nvSpPr>
        <p:spPr>
          <a:xfrm>
            <a:off x="1441450" y="4054475"/>
            <a:ext cx="9144000" cy="4154984"/>
          </a:xfrm>
          <a:prstGeom prst="rect">
            <a:avLst/>
          </a:prstGeom>
          <a:noFill/>
        </p:spPr>
        <p:txBody>
          <a:bodyPr wrap="square">
            <a:spAutoFit/>
          </a:bodyPr>
          <a:lstStyle/>
          <a:p>
            <a:r>
              <a:rPr lang="es-CL" sz="4000" b="1" dirty="0">
                <a:solidFill>
                  <a:srgbClr val="0E0E0E"/>
                </a:solidFill>
                <a:effectLst/>
                <a:latin typeface=".AppleSystemUIFont"/>
              </a:rPr>
              <a:t>METODOLOGÍA AGIL</a:t>
            </a:r>
          </a:p>
          <a:p>
            <a:r>
              <a:rPr lang="es-CL" sz="3200" dirty="0">
                <a:solidFill>
                  <a:srgbClr val="000000"/>
                </a:solidFill>
                <a:effectLst/>
                <a:latin typeface=".AppleSystemUIFontMonospaced"/>
              </a:rPr>
              <a:t>División en </a:t>
            </a:r>
            <a:r>
              <a:rPr lang="es-CL" sz="3200" dirty="0" err="1">
                <a:solidFill>
                  <a:srgbClr val="000000"/>
                </a:solidFill>
                <a:effectLst/>
                <a:latin typeface=".AppleSystemUIFontMonospaced"/>
              </a:rPr>
              <a:t>Sprints</a:t>
            </a:r>
            <a:r>
              <a:rPr lang="es-CL" sz="3200" dirty="0">
                <a:solidFill>
                  <a:srgbClr val="000000"/>
                </a:solidFill>
                <a:effectLst/>
                <a:latin typeface=".AppleSystemUIFontMonospaced"/>
              </a:rPr>
              <a:t>:</a:t>
            </a:r>
          </a:p>
          <a:p>
            <a:r>
              <a:rPr lang="es-CL" sz="3200" dirty="0">
                <a:solidFill>
                  <a:srgbClr val="000000"/>
                </a:solidFill>
                <a:effectLst/>
                <a:latin typeface=".AppleSystemUIFontMonospaced"/>
              </a:rPr>
              <a:t>  1. Requisitos: Identificar objetivos del sprint.</a:t>
            </a:r>
          </a:p>
          <a:p>
            <a:r>
              <a:rPr lang="es-CL" sz="3200" dirty="0">
                <a:solidFill>
                  <a:srgbClr val="000000"/>
                </a:solidFill>
                <a:effectLst/>
                <a:latin typeface=".AppleSystemUIFontMonospaced"/>
              </a:rPr>
              <a:t>  2. Planificación: Dividir tareas en historias de usuario.</a:t>
            </a:r>
          </a:p>
          <a:p>
            <a:r>
              <a:rPr lang="es-CL" sz="3200" dirty="0">
                <a:solidFill>
                  <a:srgbClr val="000000"/>
                </a:solidFill>
                <a:effectLst/>
                <a:latin typeface=".AppleSystemUIFontMonospaced"/>
              </a:rPr>
              <a:t>  3. Desarrollo: Implementar y construir incrementos.</a:t>
            </a:r>
          </a:p>
          <a:p>
            <a:r>
              <a:rPr lang="es-CL" sz="3200" dirty="0">
                <a:solidFill>
                  <a:srgbClr val="000000"/>
                </a:solidFill>
                <a:effectLst/>
                <a:latin typeface=".AppleSystemUIFontMonospaced"/>
              </a:rPr>
              <a:t>  4. Ajustes: Revisar y corregir según </a:t>
            </a:r>
            <a:r>
              <a:rPr lang="es-CL" sz="3200" dirty="0" err="1">
                <a:solidFill>
                  <a:srgbClr val="000000"/>
                </a:solidFill>
                <a:effectLst/>
                <a:latin typeface=".AppleSystemUIFontMonospaced"/>
              </a:rPr>
              <a:t>feedback</a:t>
            </a:r>
            <a:r>
              <a:rPr lang="es-CL" sz="3200" dirty="0">
                <a:solidFill>
                  <a:srgbClr val="000000"/>
                </a:solidFill>
                <a:effectLst/>
                <a:latin typeface=".AppleSystemUIFontMonospaced"/>
              </a:rPr>
              <a:t>.</a:t>
            </a:r>
          </a:p>
          <a:p>
            <a:r>
              <a:rPr lang="es-CL" sz="3200" dirty="0">
                <a:solidFill>
                  <a:srgbClr val="000000"/>
                </a:solidFill>
                <a:effectLst/>
                <a:latin typeface=".AppleSystemUIFontMonospaced"/>
              </a:rPr>
              <a:t>  5. Puesta en Marcha: Entregar el producto final.</a:t>
            </a:r>
          </a:p>
        </p:txBody>
      </p:sp>
      <p:pic>
        <p:nvPicPr>
          <p:cNvPr id="6" name="Gráfico 5" descr="Badge New con relleno sólido">
            <a:extLst>
              <a:ext uri="{FF2B5EF4-FFF2-40B4-BE49-F238E27FC236}">
                <a16:creationId xmlns:a16="http://schemas.microsoft.com/office/drawing/2014/main" id="{D70C0D11-45FF-B47B-283D-F7D9C257223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34776" y="3216275"/>
            <a:ext cx="13868400" cy="13868400"/>
          </a:xfrm>
          <a:prstGeom prst="rect">
            <a:avLst/>
          </a:prstGeom>
        </p:spPr>
      </p:pic>
    </p:spTree>
    <p:extLst>
      <p:ext uri="{BB962C8B-B14F-4D97-AF65-F5344CB8AC3E}">
        <p14:creationId xmlns:p14="http://schemas.microsoft.com/office/powerpoint/2010/main" val="4174675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74BD77-1A42-8B43-834D-69BD4D2DDB66}"/>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733B95EC-5C47-9DD2-BF5A-980ABAA6989A}"/>
              </a:ext>
            </a:extLst>
          </p:cNvPr>
          <p:cNvSpPr>
            <a:spLocks noGrp="1"/>
          </p:cNvSpPr>
          <p:nvPr>
            <p:ph type="title"/>
          </p:nvPr>
        </p:nvSpPr>
        <p:spPr/>
        <p:txBody>
          <a:bodyPr/>
          <a:lstStyle/>
          <a:p>
            <a:r>
              <a:rPr lang="es-CL" sz="4800" dirty="0"/>
              <a:t>Metodología y su aplicación</a:t>
            </a:r>
            <a:endParaRPr lang="es-CL" dirty="0"/>
          </a:p>
        </p:txBody>
      </p:sp>
      <p:sp>
        <p:nvSpPr>
          <p:cNvPr id="4" name="CuadroTexto 3">
            <a:extLst>
              <a:ext uri="{FF2B5EF4-FFF2-40B4-BE49-F238E27FC236}">
                <a16:creationId xmlns:a16="http://schemas.microsoft.com/office/drawing/2014/main" id="{E838545D-EAB5-6F62-6A85-6AD7C353C1EE}"/>
              </a:ext>
            </a:extLst>
          </p:cNvPr>
          <p:cNvSpPr txBox="1"/>
          <p:nvPr/>
        </p:nvSpPr>
        <p:spPr>
          <a:xfrm>
            <a:off x="1363625" y="2530475"/>
            <a:ext cx="15011400" cy="7786747"/>
          </a:xfrm>
          <a:prstGeom prst="rect">
            <a:avLst/>
          </a:prstGeom>
          <a:noFill/>
        </p:spPr>
        <p:txBody>
          <a:bodyPr wrap="square">
            <a:spAutoFit/>
          </a:bodyPr>
          <a:lstStyle/>
          <a:p>
            <a:r>
              <a:rPr lang="es-CL" sz="3600" dirty="0">
                <a:solidFill>
                  <a:srgbClr val="000000"/>
                </a:solidFill>
                <a:effectLst/>
                <a:latin typeface=".AppleSystemUIFontMonospaced"/>
              </a:rPr>
              <a:t>Colaboración constante:</a:t>
            </a:r>
          </a:p>
          <a:p>
            <a:r>
              <a:rPr lang="es-CL" sz="3600" dirty="0">
                <a:solidFill>
                  <a:srgbClr val="000000"/>
                </a:solidFill>
                <a:effectLst/>
                <a:latin typeface=".AppleSystemUIFontMonospaced"/>
              </a:rPr>
              <a:t>  - </a:t>
            </a:r>
            <a:r>
              <a:rPr lang="es-CL" sz="3600" b="1" dirty="0" err="1">
                <a:solidFill>
                  <a:srgbClr val="000000"/>
                </a:solidFill>
                <a:effectLst/>
                <a:latin typeface=".AppleSystemUIFontMonospaced"/>
              </a:rPr>
              <a:t>Feedback</a:t>
            </a:r>
            <a:r>
              <a:rPr lang="es-CL" sz="3600" b="1" dirty="0">
                <a:solidFill>
                  <a:srgbClr val="000000"/>
                </a:solidFill>
                <a:effectLst/>
                <a:latin typeface=".AppleSystemUIFontMonospaced"/>
              </a:rPr>
              <a:t> semanal con </a:t>
            </a:r>
            <a:r>
              <a:rPr lang="es-CL" sz="3600" b="1" dirty="0" err="1">
                <a:solidFill>
                  <a:srgbClr val="000000"/>
                </a:solidFill>
                <a:effectLst/>
                <a:latin typeface=".AppleSystemUIFontMonospaced"/>
              </a:rPr>
              <a:t>stakeholders</a:t>
            </a:r>
            <a:r>
              <a:rPr lang="es-CL" sz="3600" dirty="0">
                <a:solidFill>
                  <a:srgbClr val="000000"/>
                </a:solidFill>
                <a:effectLst/>
                <a:latin typeface=".AppleSystemUIFontMonospaced"/>
              </a:rPr>
              <a:t>: Asegurar alineación y adaptación.</a:t>
            </a:r>
          </a:p>
          <a:p>
            <a:endParaRPr lang="es-CL" sz="3600" dirty="0">
              <a:solidFill>
                <a:srgbClr val="000000"/>
              </a:solidFill>
              <a:effectLst/>
              <a:latin typeface=".AppleSystemUIFontMonospaced"/>
            </a:endParaRPr>
          </a:p>
          <a:p>
            <a:r>
              <a:rPr lang="es-CL" sz="3600" dirty="0">
                <a:solidFill>
                  <a:srgbClr val="000000"/>
                </a:solidFill>
                <a:effectLst/>
                <a:latin typeface=".AppleSystemUIFontMonospaced"/>
              </a:rPr>
              <a:t>Enfoque iterativo:</a:t>
            </a:r>
          </a:p>
          <a:p>
            <a:r>
              <a:rPr lang="es-CL" sz="3600" dirty="0">
                <a:solidFill>
                  <a:srgbClr val="000000"/>
                </a:solidFill>
                <a:effectLst/>
                <a:latin typeface=".AppleSystemUIFontMonospaced"/>
              </a:rPr>
              <a:t>  - Cada Sprint entrega </a:t>
            </a:r>
            <a:r>
              <a:rPr lang="es-CL" sz="3600" b="1" dirty="0">
                <a:solidFill>
                  <a:srgbClr val="000000"/>
                </a:solidFill>
                <a:effectLst/>
                <a:latin typeface=".AppleSystemUIFontMonospaced"/>
              </a:rPr>
              <a:t>un incremento funcional.</a:t>
            </a:r>
          </a:p>
          <a:p>
            <a:r>
              <a:rPr lang="es-CL" sz="3600" dirty="0">
                <a:solidFill>
                  <a:srgbClr val="000000"/>
                </a:solidFill>
                <a:effectLst/>
                <a:latin typeface=".AppleSystemUIFontMonospaced"/>
              </a:rPr>
              <a:t>  - Basado en las prioridades y cambios identificados.</a:t>
            </a:r>
            <a:br>
              <a:rPr lang="es-CL" sz="3600" dirty="0">
                <a:solidFill>
                  <a:srgbClr val="000000"/>
                </a:solidFill>
                <a:effectLst/>
                <a:latin typeface=".AppleSystemUIFontMonospaced"/>
              </a:rPr>
            </a:br>
            <a:endParaRPr lang="es-CL" sz="3600" dirty="0">
              <a:solidFill>
                <a:srgbClr val="000000"/>
              </a:solidFill>
              <a:effectLst/>
              <a:latin typeface=".AppleSystemUIFontMonospaced"/>
            </a:endParaRPr>
          </a:p>
          <a:p>
            <a:r>
              <a:rPr lang="es-CL" sz="3600" dirty="0">
                <a:solidFill>
                  <a:srgbClr val="000000"/>
                </a:solidFill>
                <a:effectLst/>
                <a:latin typeface=".AppleSystemUIFontMonospaced"/>
              </a:rPr>
              <a:t>Entrega incremental:</a:t>
            </a:r>
          </a:p>
          <a:p>
            <a:r>
              <a:rPr lang="es-CL" sz="3600" dirty="0">
                <a:solidFill>
                  <a:srgbClr val="000000"/>
                </a:solidFill>
                <a:effectLst/>
                <a:latin typeface=".AppleSystemUIFontMonospaced"/>
              </a:rPr>
              <a:t>  - </a:t>
            </a:r>
            <a:r>
              <a:rPr lang="es-CL" sz="3600" b="1" dirty="0">
                <a:solidFill>
                  <a:srgbClr val="000000"/>
                </a:solidFill>
                <a:effectLst/>
                <a:latin typeface=".AppleSystemUIFontMonospaced"/>
              </a:rPr>
              <a:t>Producto usable</a:t>
            </a:r>
            <a:r>
              <a:rPr lang="es-CL" sz="3600" dirty="0">
                <a:solidFill>
                  <a:srgbClr val="000000"/>
                </a:solidFill>
                <a:effectLst/>
                <a:latin typeface=".AppleSystemUIFontMonospaced"/>
              </a:rPr>
              <a:t> en cada iteración.</a:t>
            </a:r>
          </a:p>
          <a:p>
            <a:r>
              <a:rPr lang="es-CL" sz="3600" dirty="0">
                <a:solidFill>
                  <a:srgbClr val="000000"/>
                </a:solidFill>
                <a:effectLst/>
                <a:latin typeface=".AppleSystemUIFontMonospaced"/>
              </a:rPr>
              <a:t>  - Evolución basada en </a:t>
            </a:r>
            <a:r>
              <a:rPr lang="es-CL" sz="3600" b="1" dirty="0">
                <a:solidFill>
                  <a:srgbClr val="000000"/>
                </a:solidFill>
                <a:effectLst/>
                <a:latin typeface=".AppleSystemUIFontMonospaced"/>
              </a:rPr>
              <a:t>adaptación continua</a:t>
            </a:r>
            <a:r>
              <a:rPr lang="es-CL" sz="3600" dirty="0">
                <a:solidFill>
                  <a:srgbClr val="000000"/>
                </a:solidFill>
                <a:effectLst/>
                <a:latin typeface=".AppleSystemUIFontMonospaced"/>
              </a:rPr>
              <a:t>.</a:t>
            </a:r>
            <a:br>
              <a:rPr lang="es-CL" sz="3600" dirty="0">
                <a:solidFill>
                  <a:srgbClr val="000000"/>
                </a:solidFill>
                <a:effectLst/>
                <a:latin typeface=".AppleSystemUIFontMonospaced"/>
              </a:rPr>
            </a:br>
            <a:endParaRPr lang="es-CL" sz="3600" dirty="0">
              <a:solidFill>
                <a:srgbClr val="000000"/>
              </a:solidFill>
              <a:effectLst/>
              <a:latin typeface=".AppleSystemUIFontMonospaced"/>
            </a:endParaRPr>
          </a:p>
          <a:p>
            <a:r>
              <a:rPr lang="es-CL" sz="3600" dirty="0">
                <a:solidFill>
                  <a:srgbClr val="000000"/>
                </a:solidFill>
                <a:effectLst/>
                <a:latin typeface=".AppleSystemUIFontMonospaced"/>
              </a:rPr>
              <a:t>Adaptación a cambios:</a:t>
            </a:r>
          </a:p>
          <a:p>
            <a:r>
              <a:rPr lang="es-CL" sz="3600" dirty="0">
                <a:solidFill>
                  <a:srgbClr val="000000"/>
                </a:solidFill>
                <a:effectLst/>
                <a:latin typeface=".AppleSystemUIFontMonospaced"/>
              </a:rPr>
              <a:t>  - Incorporar nuevos requisitos en el próximo Sprint.</a:t>
            </a:r>
          </a:p>
          <a:p>
            <a:endParaRPr lang="es-CL" sz="3200" dirty="0">
              <a:solidFill>
                <a:srgbClr val="000000"/>
              </a:solidFill>
              <a:effectLst/>
              <a:latin typeface=".AppleSystemUIFontMonospaced"/>
            </a:endParaRPr>
          </a:p>
        </p:txBody>
      </p:sp>
      <p:pic>
        <p:nvPicPr>
          <p:cNvPr id="6" name="Gráfico 5" descr="Badge New con relleno sólido">
            <a:extLst>
              <a:ext uri="{FF2B5EF4-FFF2-40B4-BE49-F238E27FC236}">
                <a16:creationId xmlns:a16="http://schemas.microsoft.com/office/drawing/2014/main" id="{A3FD45CA-EAE1-08A2-9371-78603610349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34776" y="3216275"/>
            <a:ext cx="13868400" cy="13868400"/>
          </a:xfrm>
          <a:prstGeom prst="rect">
            <a:avLst/>
          </a:prstGeom>
        </p:spPr>
      </p:pic>
    </p:spTree>
    <p:extLst>
      <p:ext uri="{BB962C8B-B14F-4D97-AF65-F5344CB8AC3E}">
        <p14:creationId xmlns:p14="http://schemas.microsoft.com/office/powerpoint/2010/main" val="7515909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7F93C7-CB4E-5E7A-236C-FB1DADFA8D67}"/>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7BF47DC8-C725-F519-247D-7C244C87186A}"/>
              </a:ext>
            </a:extLst>
          </p:cNvPr>
          <p:cNvSpPr>
            <a:spLocks noGrp="1"/>
          </p:cNvSpPr>
          <p:nvPr>
            <p:ph type="title"/>
          </p:nvPr>
        </p:nvSpPr>
        <p:spPr/>
        <p:txBody>
          <a:bodyPr/>
          <a:lstStyle/>
          <a:p>
            <a:r>
              <a:rPr lang="es-CL" sz="4800" dirty="0"/>
              <a:t>Metodología y su aplicación</a:t>
            </a:r>
            <a:endParaRPr lang="es-CL" dirty="0"/>
          </a:p>
        </p:txBody>
      </p:sp>
      <p:sp>
        <p:nvSpPr>
          <p:cNvPr id="4" name="CuadroTexto 3">
            <a:extLst>
              <a:ext uri="{FF2B5EF4-FFF2-40B4-BE49-F238E27FC236}">
                <a16:creationId xmlns:a16="http://schemas.microsoft.com/office/drawing/2014/main" id="{1D30E441-5932-A4C1-5871-43D59AA7F1AA}"/>
              </a:ext>
            </a:extLst>
          </p:cNvPr>
          <p:cNvSpPr txBox="1"/>
          <p:nvPr/>
        </p:nvSpPr>
        <p:spPr>
          <a:xfrm>
            <a:off x="1441450" y="4054475"/>
            <a:ext cx="9144000" cy="4154984"/>
          </a:xfrm>
          <a:prstGeom prst="rect">
            <a:avLst/>
          </a:prstGeom>
          <a:noFill/>
        </p:spPr>
        <p:txBody>
          <a:bodyPr wrap="square">
            <a:spAutoFit/>
          </a:bodyPr>
          <a:lstStyle/>
          <a:p>
            <a:r>
              <a:rPr lang="es-CL" sz="4000" b="1" dirty="0">
                <a:solidFill>
                  <a:srgbClr val="0E0E0E"/>
                </a:solidFill>
                <a:effectLst/>
                <a:latin typeface=".AppleSystemUIFont"/>
              </a:rPr>
              <a:t>METODOLOGÍA AGIL</a:t>
            </a:r>
          </a:p>
          <a:p>
            <a:r>
              <a:rPr lang="es-CL" sz="3200" dirty="0">
                <a:solidFill>
                  <a:srgbClr val="000000"/>
                </a:solidFill>
                <a:effectLst/>
                <a:latin typeface=".AppleSystemUIFontMonospaced"/>
              </a:rPr>
              <a:t>División en </a:t>
            </a:r>
            <a:r>
              <a:rPr lang="es-CL" sz="3200" dirty="0" err="1">
                <a:solidFill>
                  <a:srgbClr val="000000"/>
                </a:solidFill>
                <a:effectLst/>
                <a:latin typeface=".AppleSystemUIFontMonospaced"/>
              </a:rPr>
              <a:t>Sprints</a:t>
            </a:r>
            <a:r>
              <a:rPr lang="es-CL" sz="3200" dirty="0">
                <a:solidFill>
                  <a:srgbClr val="000000"/>
                </a:solidFill>
                <a:effectLst/>
                <a:latin typeface=".AppleSystemUIFontMonospaced"/>
              </a:rPr>
              <a:t>:</a:t>
            </a:r>
          </a:p>
          <a:p>
            <a:r>
              <a:rPr lang="es-CL" sz="3200" dirty="0">
                <a:solidFill>
                  <a:srgbClr val="000000"/>
                </a:solidFill>
                <a:effectLst/>
                <a:latin typeface=".AppleSystemUIFontMonospaced"/>
              </a:rPr>
              <a:t>  1. Requisitos: Identificar objetivos del sprint.</a:t>
            </a:r>
          </a:p>
          <a:p>
            <a:r>
              <a:rPr lang="es-CL" sz="3200" dirty="0">
                <a:solidFill>
                  <a:srgbClr val="000000"/>
                </a:solidFill>
                <a:effectLst/>
                <a:latin typeface=".AppleSystemUIFontMonospaced"/>
              </a:rPr>
              <a:t>  2. Planificación: Dividir tareas en historias de usuario.</a:t>
            </a:r>
          </a:p>
          <a:p>
            <a:r>
              <a:rPr lang="es-CL" sz="3200" dirty="0">
                <a:solidFill>
                  <a:srgbClr val="000000"/>
                </a:solidFill>
                <a:effectLst/>
                <a:latin typeface=".AppleSystemUIFontMonospaced"/>
              </a:rPr>
              <a:t>  3. Desarrollo: Implementar y construir incrementos.</a:t>
            </a:r>
          </a:p>
          <a:p>
            <a:r>
              <a:rPr lang="es-CL" sz="3200" dirty="0">
                <a:solidFill>
                  <a:srgbClr val="000000"/>
                </a:solidFill>
                <a:effectLst/>
                <a:latin typeface=".AppleSystemUIFontMonospaced"/>
              </a:rPr>
              <a:t>  4. Ajustes: Revisar y corregir según </a:t>
            </a:r>
            <a:r>
              <a:rPr lang="es-CL" sz="3200" dirty="0" err="1">
                <a:solidFill>
                  <a:srgbClr val="000000"/>
                </a:solidFill>
                <a:effectLst/>
                <a:latin typeface=".AppleSystemUIFontMonospaced"/>
              </a:rPr>
              <a:t>feedback</a:t>
            </a:r>
            <a:r>
              <a:rPr lang="es-CL" sz="3200" dirty="0">
                <a:solidFill>
                  <a:srgbClr val="000000"/>
                </a:solidFill>
                <a:effectLst/>
                <a:latin typeface=".AppleSystemUIFontMonospaced"/>
              </a:rPr>
              <a:t>.</a:t>
            </a:r>
          </a:p>
          <a:p>
            <a:r>
              <a:rPr lang="es-CL" sz="3200" dirty="0">
                <a:solidFill>
                  <a:srgbClr val="000000"/>
                </a:solidFill>
                <a:effectLst/>
                <a:latin typeface=".AppleSystemUIFontMonospaced"/>
              </a:rPr>
              <a:t>  5. Puesta en Marcha: Entregar el producto final.</a:t>
            </a:r>
          </a:p>
        </p:txBody>
      </p:sp>
      <p:pic>
        <p:nvPicPr>
          <p:cNvPr id="6" name="Gráfico 5" descr="Badge New con relleno sólido">
            <a:extLst>
              <a:ext uri="{FF2B5EF4-FFF2-40B4-BE49-F238E27FC236}">
                <a16:creationId xmlns:a16="http://schemas.microsoft.com/office/drawing/2014/main" id="{ABF55CC7-B4E9-1B72-149D-54CC4499DE6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34776" y="3216275"/>
            <a:ext cx="13868400" cy="13868400"/>
          </a:xfrm>
          <a:prstGeom prst="rect">
            <a:avLst/>
          </a:prstGeom>
        </p:spPr>
      </p:pic>
    </p:spTree>
    <p:extLst>
      <p:ext uri="{BB962C8B-B14F-4D97-AF65-F5344CB8AC3E}">
        <p14:creationId xmlns:p14="http://schemas.microsoft.com/office/powerpoint/2010/main" val="30511817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C7AD93-D4F9-5956-2651-8431F3B1928C}"/>
            </a:ext>
          </a:extLst>
        </p:cNvPr>
        <p:cNvGrpSpPr/>
        <p:nvPr/>
      </p:nvGrpSpPr>
      <p:grpSpPr>
        <a:xfrm>
          <a:off x="0" y="0"/>
          <a:ext cx="0" cy="0"/>
          <a:chOff x="0" y="0"/>
          <a:chExt cx="0" cy="0"/>
        </a:xfrm>
      </p:grpSpPr>
      <p:sp>
        <p:nvSpPr>
          <p:cNvPr id="8" name="Título 1">
            <a:extLst>
              <a:ext uri="{FF2B5EF4-FFF2-40B4-BE49-F238E27FC236}">
                <a16:creationId xmlns:a16="http://schemas.microsoft.com/office/drawing/2014/main" id="{7BBE51C1-C82C-D73A-5413-784CBB0D89D0}"/>
              </a:ext>
            </a:extLst>
          </p:cNvPr>
          <p:cNvSpPr>
            <a:spLocks noGrp="1"/>
          </p:cNvSpPr>
          <p:nvPr>
            <p:ph type="title"/>
          </p:nvPr>
        </p:nvSpPr>
        <p:spPr>
          <a:xfrm>
            <a:off x="2432050" y="714594"/>
            <a:ext cx="16988263" cy="738664"/>
          </a:xfrm>
        </p:spPr>
        <p:txBody>
          <a:bodyPr/>
          <a:lstStyle/>
          <a:p>
            <a:r>
              <a:rPr lang="es-CL" sz="4800" dirty="0"/>
              <a:t>Metodología y su aplicación</a:t>
            </a:r>
            <a:endParaRPr lang="es-CL" dirty="0"/>
          </a:p>
        </p:txBody>
      </p:sp>
      <p:sp>
        <p:nvSpPr>
          <p:cNvPr id="4" name="Rectángulo 3">
            <a:extLst>
              <a:ext uri="{FF2B5EF4-FFF2-40B4-BE49-F238E27FC236}">
                <a16:creationId xmlns:a16="http://schemas.microsoft.com/office/drawing/2014/main" id="{A4BF68EB-D5C3-57A2-A96E-5EB0D7814849}"/>
              </a:ext>
            </a:extLst>
          </p:cNvPr>
          <p:cNvSpPr/>
          <p:nvPr/>
        </p:nvSpPr>
        <p:spPr>
          <a:xfrm>
            <a:off x="10061742" y="5746750"/>
            <a:ext cx="3276600" cy="1371600"/>
          </a:xfrm>
          <a:prstGeom prst="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dirty="0"/>
              <a:t>DESARROLLO Y AJUSTES</a:t>
            </a:r>
          </a:p>
        </p:txBody>
      </p:sp>
      <p:sp>
        <p:nvSpPr>
          <p:cNvPr id="5" name="Rectángulo 4">
            <a:extLst>
              <a:ext uri="{FF2B5EF4-FFF2-40B4-BE49-F238E27FC236}">
                <a16:creationId xmlns:a16="http://schemas.microsoft.com/office/drawing/2014/main" id="{4F6CF61C-8D7C-D9E0-34DA-A57CC5A8CABB}"/>
              </a:ext>
            </a:extLst>
          </p:cNvPr>
          <p:cNvSpPr/>
          <p:nvPr/>
        </p:nvSpPr>
        <p:spPr>
          <a:xfrm>
            <a:off x="14319250" y="7102475"/>
            <a:ext cx="3276600" cy="1371600"/>
          </a:xfrm>
          <a:prstGeom prst="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dirty="0"/>
              <a:t>PUESTA EN MARCHA</a:t>
            </a:r>
          </a:p>
        </p:txBody>
      </p:sp>
      <p:sp>
        <p:nvSpPr>
          <p:cNvPr id="7" name="Rectángulo 6">
            <a:extLst>
              <a:ext uri="{FF2B5EF4-FFF2-40B4-BE49-F238E27FC236}">
                <a16:creationId xmlns:a16="http://schemas.microsoft.com/office/drawing/2014/main" id="{441E9341-A34D-AFFD-D46A-D40FF5A38C61}"/>
              </a:ext>
            </a:extLst>
          </p:cNvPr>
          <p:cNvSpPr/>
          <p:nvPr/>
        </p:nvSpPr>
        <p:spPr>
          <a:xfrm>
            <a:off x="1451142" y="3019425"/>
            <a:ext cx="3276600" cy="1371600"/>
          </a:xfrm>
          <a:prstGeom prst="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dirty="0"/>
              <a:t>REQUISITOS</a:t>
            </a:r>
          </a:p>
        </p:txBody>
      </p:sp>
      <p:sp>
        <p:nvSpPr>
          <p:cNvPr id="9" name="Rectángulo 8">
            <a:extLst>
              <a:ext uri="{FF2B5EF4-FFF2-40B4-BE49-F238E27FC236}">
                <a16:creationId xmlns:a16="http://schemas.microsoft.com/office/drawing/2014/main" id="{1C6867FD-3CF1-42B6-9685-84B7B329D626}"/>
              </a:ext>
            </a:extLst>
          </p:cNvPr>
          <p:cNvSpPr/>
          <p:nvPr/>
        </p:nvSpPr>
        <p:spPr>
          <a:xfrm>
            <a:off x="5708650" y="4375150"/>
            <a:ext cx="3276600" cy="1371600"/>
          </a:xfrm>
          <a:prstGeom prst="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dirty="0"/>
              <a:t>PLANIFICIACIÓN</a:t>
            </a:r>
          </a:p>
        </p:txBody>
      </p:sp>
    </p:spTree>
    <p:extLst>
      <p:ext uri="{BB962C8B-B14F-4D97-AF65-F5344CB8AC3E}">
        <p14:creationId xmlns:p14="http://schemas.microsoft.com/office/powerpoint/2010/main" val="31322559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1D960F-AD29-CEFA-7F3E-64B335868372}"/>
            </a:ext>
          </a:extLst>
        </p:cNvPr>
        <p:cNvGrpSpPr/>
        <p:nvPr/>
      </p:nvGrpSpPr>
      <p:grpSpPr>
        <a:xfrm>
          <a:off x="0" y="0"/>
          <a:ext cx="0" cy="0"/>
          <a:chOff x="0" y="0"/>
          <a:chExt cx="0" cy="0"/>
        </a:xfrm>
      </p:grpSpPr>
      <p:sp>
        <p:nvSpPr>
          <p:cNvPr id="8" name="Título 1">
            <a:extLst>
              <a:ext uri="{FF2B5EF4-FFF2-40B4-BE49-F238E27FC236}">
                <a16:creationId xmlns:a16="http://schemas.microsoft.com/office/drawing/2014/main" id="{AD08CEB7-9239-3466-51E2-33308079D6CE}"/>
              </a:ext>
            </a:extLst>
          </p:cNvPr>
          <p:cNvSpPr>
            <a:spLocks noGrp="1"/>
          </p:cNvSpPr>
          <p:nvPr>
            <p:ph type="title"/>
          </p:nvPr>
        </p:nvSpPr>
        <p:spPr>
          <a:xfrm>
            <a:off x="2432050" y="714594"/>
            <a:ext cx="16988263" cy="738664"/>
          </a:xfrm>
        </p:spPr>
        <p:txBody>
          <a:bodyPr/>
          <a:lstStyle/>
          <a:p>
            <a:r>
              <a:rPr lang="es-CL" sz="4800" dirty="0"/>
              <a:t>Metodología y su aplicación</a:t>
            </a:r>
            <a:endParaRPr lang="es-CL" dirty="0"/>
          </a:p>
        </p:txBody>
      </p:sp>
      <p:pic>
        <p:nvPicPr>
          <p:cNvPr id="6" name="Imagen 5">
            <a:extLst>
              <a:ext uri="{FF2B5EF4-FFF2-40B4-BE49-F238E27FC236}">
                <a16:creationId xmlns:a16="http://schemas.microsoft.com/office/drawing/2014/main" id="{7F89E6D5-A23E-D1E9-A5DE-E7CEEB82DF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227" y="1882775"/>
            <a:ext cx="18409645" cy="7543800"/>
          </a:xfrm>
          <a:prstGeom prst="rect">
            <a:avLst/>
          </a:prstGeom>
        </p:spPr>
      </p:pic>
    </p:spTree>
    <p:extLst>
      <p:ext uri="{BB962C8B-B14F-4D97-AF65-F5344CB8AC3E}">
        <p14:creationId xmlns:p14="http://schemas.microsoft.com/office/powerpoint/2010/main" val="19804547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B97F8B-FF34-B213-C960-048BC822FE97}"/>
            </a:ext>
          </a:extLst>
        </p:cNvPr>
        <p:cNvGrpSpPr/>
        <p:nvPr/>
      </p:nvGrpSpPr>
      <p:grpSpPr>
        <a:xfrm>
          <a:off x="0" y="0"/>
          <a:ext cx="0" cy="0"/>
          <a:chOff x="0" y="0"/>
          <a:chExt cx="0" cy="0"/>
        </a:xfrm>
      </p:grpSpPr>
      <p:sp>
        <p:nvSpPr>
          <p:cNvPr id="8" name="Título 1">
            <a:extLst>
              <a:ext uri="{FF2B5EF4-FFF2-40B4-BE49-F238E27FC236}">
                <a16:creationId xmlns:a16="http://schemas.microsoft.com/office/drawing/2014/main" id="{502D7949-7041-E73A-D2E8-5F6A8653B5EA}"/>
              </a:ext>
            </a:extLst>
          </p:cNvPr>
          <p:cNvSpPr>
            <a:spLocks noGrp="1"/>
          </p:cNvSpPr>
          <p:nvPr>
            <p:ph type="title"/>
          </p:nvPr>
        </p:nvSpPr>
        <p:spPr>
          <a:xfrm>
            <a:off x="2432050" y="714594"/>
            <a:ext cx="16988263" cy="738664"/>
          </a:xfrm>
        </p:spPr>
        <p:txBody>
          <a:bodyPr/>
          <a:lstStyle/>
          <a:p>
            <a:r>
              <a:rPr lang="es-CL" sz="4800" dirty="0"/>
              <a:t>Metodología y su aplicación</a:t>
            </a:r>
            <a:endParaRPr lang="es-CL" dirty="0"/>
          </a:p>
        </p:txBody>
      </p:sp>
      <p:pic>
        <p:nvPicPr>
          <p:cNvPr id="3" name="Imagen 2">
            <a:extLst>
              <a:ext uri="{FF2B5EF4-FFF2-40B4-BE49-F238E27FC236}">
                <a16:creationId xmlns:a16="http://schemas.microsoft.com/office/drawing/2014/main" id="{69D3EF0E-26AE-5B48-39C3-7D30CE49E4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0621" y="2676525"/>
            <a:ext cx="13762858" cy="5956300"/>
          </a:xfrm>
          <a:prstGeom prst="rect">
            <a:avLst/>
          </a:prstGeom>
        </p:spPr>
      </p:pic>
    </p:spTree>
    <p:extLst>
      <p:ext uri="{BB962C8B-B14F-4D97-AF65-F5344CB8AC3E}">
        <p14:creationId xmlns:p14="http://schemas.microsoft.com/office/powerpoint/2010/main" val="33683395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B4D466-51CF-8936-1A00-7F48DC8021A5}"/>
            </a:ext>
          </a:extLst>
        </p:cNvPr>
        <p:cNvGrpSpPr/>
        <p:nvPr/>
      </p:nvGrpSpPr>
      <p:grpSpPr>
        <a:xfrm>
          <a:off x="0" y="0"/>
          <a:ext cx="0" cy="0"/>
          <a:chOff x="0" y="0"/>
          <a:chExt cx="0" cy="0"/>
        </a:xfrm>
      </p:grpSpPr>
      <p:sp>
        <p:nvSpPr>
          <p:cNvPr id="8" name="Título 1">
            <a:extLst>
              <a:ext uri="{FF2B5EF4-FFF2-40B4-BE49-F238E27FC236}">
                <a16:creationId xmlns:a16="http://schemas.microsoft.com/office/drawing/2014/main" id="{15E2613E-7FB3-1A0C-1616-BDE960033129}"/>
              </a:ext>
            </a:extLst>
          </p:cNvPr>
          <p:cNvSpPr>
            <a:spLocks noGrp="1"/>
          </p:cNvSpPr>
          <p:nvPr>
            <p:ph type="title"/>
          </p:nvPr>
        </p:nvSpPr>
        <p:spPr>
          <a:xfrm>
            <a:off x="2432050" y="714594"/>
            <a:ext cx="16988263" cy="738664"/>
          </a:xfrm>
        </p:spPr>
        <p:txBody>
          <a:bodyPr/>
          <a:lstStyle/>
          <a:p>
            <a:r>
              <a:rPr lang="es-CL" sz="4800" dirty="0"/>
              <a:t>Metodología y su aplicación</a:t>
            </a:r>
            <a:endParaRPr lang="es-CL" dirty="0"/>
          </a:p>
        </p:txBody>
      </p:sp>
      <p:pic>
        <p:nvPicPr>
          <p:cNvPr id="5" name="Imagen 4">
            <a:extLst>
              <a:ext uri="{FF2B5EF4-FFF2-40B4-BE49-F238E27FC236}">
                <a16:creationId xmlns:a16="http://schemas.microsoft.com/office/drawing/2014/main" id="{F0CC6393-B4BB-499E-6948-F135C7B15B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7461" y="1997075"/>
            <a:ext cx="17189178" cy="7315200"/>
          </a:xfrm>
          <a:prstGeom prst="rect">
            <a:avLst/>
          </a:prstGeom>
        </p:spPr>
      </p:pic>
    </p:spTree>
    <p:extLst>
      <p:ext uri="{BB962C8B-B14F-4D97-AF65-F5344CB8AC3E}">
        <p14:creationId xmlns:p14="http://schemas.microsoft.com/office/powerpoint/2010/main" val="3517636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FFB337F0-2FCC-924F-952C-07C673B763B0}"/>
              </a:ext>
            </a:extLst>
          </p:cNvPr>
          <p:cNvSpPr/>
          <p:nvPr/>
        </p:nvSpPr>
        <p:spPr>
          <a:xfrm>
            <a:off x="9518650" y="2378075"/>
            <a:ext cx="3817071" cy="1015663"/>
          </a:xfrm>
          <a:prstGeom prst="rect">
            <a:avLst/>
          </a:prstGeom>
        </p:spPr>
        <p:txBody>
          <a:bodyPr wrap="none">
            <a:spAutoFit/>
          </a:bodyPr>
          <a:lstStyle/>
          <a:p>
            <a:r>
              <a:rPr lang="es-CL" sz="6000" b="1" dirty="0">
                <a:latin typeface="Arial Black" panose="020B0604020202020204" pitchFamily="34" charset="0"/>
                <a:cs typeface="Arial Black" panose="020B0604020202020204" pitchFamily="34" charset="0"/>
              </a:rPr>
              <a:t>AGENDA</a:t>
            </a:r>
          </a:p>
        </p:txBody>
      </p:sp>
      <p:sp>
        <p:nvSpPr>
          <p:cNvPr id="9" name="Título 1">
            <a:extLst>
              <a:ext uri="{FF2B5EF4-FFF2-40B4-BE49-F238E27FC236}">
                <a16:creationId xmlns:a16="http://schemas.microsoft.com/office/drawing/2014/main" id="{8A3E674A-F038-D144-A91A-8FBF8FFE0F11}"/>
              </a:ext>
            </a:extLst>
          </p:cNvPr>
          <p:cNvSpPr txBox="1">
            <a:spLocks/>
          </p:cNvSpPr>
          <p:nvPr/>
        </p:nvSpPr>
        <p:spPr>
          <a:xfrm>
            <a:off x="9518650" y="4020489"/>
            <a:ext cx="1066800" cy="923330"/>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6000" dirty="0">
                <a:latin typeface="Arial Black" panose="020B0604020202020204" pitchFamily="34" charset="0"/>
                <a:cs typeface="Arial Black" panose="020B0604020202020204" pitchFamily="34" charset="0"/>
              </a:rPr>
              <a:t>01</a:t>
            </a:r>
          </a:p>
        </p:txBody>
      </p:sp>
      <p:sp>
        <p:nvSpPr>
          <p:cNvPr id="12" name="Título 1">
            <a:extLst>
              <a:ext uri="{FF2B5EF4-FFF2-40B4-BE49-F238E27FC236}">
                <a16:creationId xmlns:a16="http://schemas.microsoft.com/office/drawing/2014/main" id="{BB375BB0-38DE-5947-A049-E37CBB392147}"/>
              </a:ext>
            </a:extLst>
          </p:cNvPr>
          <p:cNvSpPr txBox="1">
            <a:spLocks/>
          </p:cNvSpPr>
          <p:nvPr/>
        </p:nvSpPr>
        <p:spPr>
          <a:xfrm>
            <a:off x="9617262" y="7026177"/>
            <a:ext cx="4579097" cy="923330"/>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3000" dirty="0"/>
              <a:t>Problemática y </a:t>
            </a:r>
          </a:p>
          <a:p>
            <a:pPr algn="l"/>
            <a:r>
              <a:rPr lang="es-CL" sz="3000" dirty="0"/>
              <a:t>Objetivos</a:t>
            </a:r>
          </a:p>
        </p:txBody>
      </p:sp>
      <p:sp>
        <p:nvSpPr>
          <p:cNvPr id="13" name="Título 1">
            <a:extLst>
              <a:ext uri="{FF2B5EF4-FFF2-40B4-BE49-F238E27FC236}">
                <a16:creationId xmlns:a16="http://schemas.microsoft.com/office/drawing/2014/main" id="{EE8DCEDB-0701-9E4F-B841-31F2AEF95FCF}"/>
              </a:ext>
            </a:extLst>
          </p:cNvPr>
          <p:cNvSpPr txBox="1">
            <a:spLocks/>
          </p:cNvSpPr>
          <p:nvPr/>
        </p:nvSpPr>
        <p:spPr>
          <a:xfrm>
            <a:off x="14771968" y="4782489"/>
            <a:ext cx="4728882" cy="461665"/>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3000" dirty="0"/>
              <a:t>Diagramas</a:t>
            </a:r>
          </a:p>
        </p:txBody>
      </p:sp>
      <p:sp>
        <p:nvSpPr>
          <p:cNvPr id="14" name="Título 1">
            <a:extLst>
              <a:ext uri="{FF2B5EF4-FFF2-40B4-BE49-F238E27FC236}">
                <a16:creationId xmlns:a16="http://schemas.microsoft.com/office/drawing/2014/main" id="{D2775DA9-AA36-2B46-A647-A78656981246}"/>
              </a:ext>
            </a:extLst>
          </p:cNvPr>
          <p:cNvSpPr txBox="1">
            <a:spLocks/>
          </p:cNvSpPr>
          <p:nvPr/>
        </p:nvSpPr>
        <p:spPr>
          <a:xfrm>
            <a:off x="9518650" y="6264177"/>
            <a:ext cx="1066800" cy="923330"/>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6000" dirty="0">
                <a:latin typeface="Arial Black" panose="020B0604020202020204" pitchFamily="34" charset="0"/>
                <a:cs typeface="Arial Black" panose="020B0604020202020204" pitchFamily="34" charset="0"/>
              </a:rPr>
              <a:t>02</a:t>
            </a:r>
          </a:p>
        </p:txBody>
      </p:sp>
      <p:sp>
        <p:nvSpPr>
          <p:cNvPr id="15" name="Título 1">
            <a:extLst>
              <a:ext uri="{FF2B5EF4-FFF2-40B4-BE49-F238E27FC236}">
                <a16:creationId xmlns:a16="http://schemas.microsoft.com/office/drawing/2014/main" id="{AC1579C5-4858-4D42-8518-8DA881E7E42D}"/>
              </a:ext>
            </a:extLst>
          </p:cNvPr>
          <p:cNvSpPr txBox="1">
            <a:spLocks/>
          </p:cNvSpPr>
          <p:nvPr/>
        </p:nvSpPr>
        <p:spPr>
          <a:xfrm>
            <a:off x="14656174" y="4020489"/>
            <a:ext cx="1066800" cy="923330"/>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6000" dirty="0">
                <a:latin typeface="Arial Black" panose="020B0604020202020204" pitchFamily="34" charset="0"/>
                <a:cs typeface="Arial Black" panose="020B0604020202020204" pitchFamily="34" charset="0"/>
              </a:rPr>
              <a:t>04</a:t>
            </a:r>
          </a:p>
        </p:txBody>
      </p:sp>
      <p:sp>
        <p:nvSpPr>
          <p:cNvPr id="16" name="Título 1">
            <a:extLst>
              <a:ext uri="{FF2B5EF4-FFF2-40B4-BE49-F238E27FC236}">
                <a16:creationId xmlns:a16="http://schemas.microsoft.com/office/drawing/2014/main" id="{5AD2299A-27D1-AA45-A043-C0D64B734853}"/>
              </a:ext>
            </a:extLst>
          </p:cNvPr>
          <p:cNvSpPr txBox="1">
            <a:spLocks/>
          </p:cNvSpPr>
          <p:nvPr/>
        </p:nvSpPr>
        <p:spPr>
          <a:xfrm>
            <a:off x="9617262" y="9194781"/>
            <a:ext cx="4165973" cy="923330"/>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r>
              <a:rPr lang="es-CL" sz="3000" dirty="0"/>
              <a:t>Metodología su aplicación</a:t>
            </a:r>
          </a:p>
        </p:txBody>
      </p:sp>
      <p:sp>
        <p:nvSpPr>
          <p:cNvPr id="17" name="Título 1">
            <a:extLst>
              <a:ext uri="{FF2B5EF4-FFF2-40B4-BE49-F238E27FC236}">
                <a16:creationId xmlns:a16="http://schemas.microsoft.com/office/drawing/2014/main" id="{B7BC9C2C-1609-FF42-8176-8EB1FA8D8551}"/>
              </a:ext>
            </a:extLst>
          </p:cNvPr>
          <p:cNvSpPr txBox="1">
            <a:spLocks/>
          </p:cNvSpPr>
          <p:nvPr/>
        </p:nvSpPr>
        <p:spPr>
          <a:xfrm>
            <a:off x="14779065" y="7026177"/>
            <a:ext cx="4183903" cy="461665"/>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3000" dirty="0"/>
              <a:t>Topología y Pruebas</a:t>
            </a:r>
          </a:p>
        </p:txBody>
      </p:sp>
      <p:sp>
        <p:nvSpPr>
          <p:cNvPr id="18" name="Título 1">
            <a:extLst>
              <a:ext uri="{FF2B5EF4-FFF2-40B4-BE49-F238E27FC236}">
                <a16:creationId xmlns:a16="http://schemas.microsoft.com/office/drawing/2014/main" id="{5FEE1E9F-D6A8-614C-BB95-3AFA463327D0}"/>
              </a:ext>
            </a:extLst>
          </p:cNvPr>
          <p:cNvSpPr txBox="1">
            <a:spLocks/>
          </p:cNvSpPr>
          <p:nvPr/>
        </p:nvSpPr>
        <p:spPr>
          <a:xfrm>
            <a:off x="9617262" y="8432781"/>
            <a:ext cx="1066800" cy="923330"/>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6000" dirty="0">
                <a:latin typeface="Arial Black" panose="020B0604020202020204" pitchFamily="34" charset="0"/>
                <a:cs typeface="Arial Black" panose="020B0604020202020204" pitchFamily="34" charset="0"/>
              </a:rPr>
              <a:t>03</a:t>
            </a:r>
          </a:p>
        </p:txBody>
      </p:sp>
      <p:sp>
        <p:nvSpPr>
          <p:cNvPr id="19" name="Título 1">
            <a:extLst>
              <a:ext uri="{FF2B5EF4-FFF2-40B4-BE49-F238E27FC236}">
                <a16:creationId xmlns:a16="http://schemas.microsoft.com/office/drawing/2014/main" id="{20BE2EF9-7124-C94F-B2CA-C7A9C485A48E}"/>
              </a:ext>
            </a:extLst>
          </p:cNvPr>
          <p:cNvSpPr txBox="1">
            <a:spLocks/>
          </p:cNvSpPr>
          <p:nvPr/>
        </p:nvSpPr>
        <p:spPr>
          <a:xfrm>
            <a:off x="14656174" y="6264177"/>
            <a:ext cx="1066800" cy="923330"/>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6000" dirty="0">
                <a:latin typeface="Arial Black" panose="020B0604020202020204" pitchFamily="34" charset="0"/>
                <a:cs typeface="Arial Black" panose="020B0604020202020204" pitchFamily="34" charset="0"/>
              </a:rPr>
              <a:t>05</a:t>
            </a:r>
          </a:p>
        </p:txBody>
      </p:sp>
      <p:sp>
        <p:nvSpPr>
          <p:cNvPr id="21" name="Título 1">
            <a:extLst>
              <a:ext uri="{FF2B5EF4-FFF2-40B4-BE49-F238E27FC236}">
                <a16:creationId xmlns:a16="http://schemas.microsoft.com/office/drawing/2014/main" id="{325E44F9-8B81-FD43-8DCF-00283585DD6D}"/>
              </a:ext>
            </a:extLst>
          </p:cNvPr>
          <p:cNvSpPr txBox="1">
            <a:spLocks/>
          </p:cNvSpPr>
          <p:nvPr/>
        </p:nvSpPr>
        <p:spPr>
          <a:xfrm>
            <a:off x="9617262" y="4782488"/>
            <a:ext cx="4579097" cy="461665"/>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3000" dirty="0"/>
              <a:t>Equipo de trabajo</a:t>
            </a:r>
          </a:p>
        </p:txBody>
      </p:sp>
      <p:sp>
        <p:nvSpPr>
          <p:cNvPr id="2" name="Título 1">
            <a:extLst>
              <a:ext uri="{FF2B5EF4-FFF2-40B4-BE49-F238E27FC236}">
                <a16:creationId xmlns:a16="http://schemas.microsoft.com/office/drawing/2014/main" id="{742CB9A8-3F8A-B668-ED24-0AA7761B81B1}"/>
              </a:ext>
            </a:extLst>
          </p:cNvPr>
          <p:cNvSpPr txBox="1">
            <a:spLocks/>
          </p:cNvSpPr>
          <p:nvPr/>
        </p:nvSpPr>
        <p:spPr>
          <a:xfrm>
            <a:off x="14779065" y="9108535"/>
            <a:ext cx="4183903" cy="923330"/>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3000" dirty="0"/>
              <a:t>Resultados y Conclusión</a:t>
            </a:r>
          </a:p>
        </p:txBody>
      </p:sp>
      <p:sp>
        <p:nvSpPr>
          <p:cNvPr id="4" name="Título 1">
            <a:extLst>
              <a:ext uri="{FF2B5EF4-FFF2-40B4-BE49-F238E27FC236}">
                <a16:creationId xmlns:a16="http://schemas.microsoft.com/office/drawing/2014/main" id="{7447E213-8CB4-3809-6F37-C42FC2C1CC1D}"/>
              </a:ext>
            </a:extLst>
          </p:cNvPr>
          <p:cNvSpPr txBox="1">
            <a:spLocks/>
          </p:cNvSpPr>
          <p:nvPr/>
        </p:nvSpPr>
        <p:spPr>
          <a:xfrm>
            <a:off x="14656174" y="8346535"/>
            <a:ext cx="1066800" cy="923330"/>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6000" dirty="0">
                <a:latin typeface="Arial Black" panose="020B0604020202020204" pitchFamily="34" charset="0"/>
                <a:cs typeface="Arial Black" panose="020B0604020202020204" pitchFamily="34" charset="0"/>
              </a:rPr>
              <a:t>06</a:t>
            </a:r>
          </a:p>
        </p:txBody>
      </p:sp>
    </p:spTree>
    <p:extLst>
      <p:ext uri="{BB962C8B-B14F-4D97-AF65-F5344CB8AC3E}">
        <p14:creationId xmlns:p14="http://schemas.microsoft.com/office/powerpoint/2010/main" val="3979444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7D15BE-E3B2-F743-9878-F149B7D92C0C}"/>
              </a:ext>
            </a:extLst>
          </p:cNvPr>
          <p:cNvSpPr>
            <a:spLocks noGrp="1"/>
          </p:cNvSpPr>
          <p:nvPr>
            <p:ph type="title"/>
          </p:nvPr>
        </p:nvSpPr>
        <p:spPr>
          <a:xfrm>
            <a:off x="6242050" y="9007475"/>
            <a:ext cx="13411200" cy="1015663"/>
          </a:xfrm>
        </p:spPr>
        <p:txBody>
          <a:bodyPr/>
          <a:lstStyle/>
          <a:p>
            <a:r>
              <a:rPr lang="es-CL" sz="6600" dirty="0"/>
              <a:t>Diagramas</a:t>
            </a:r>
          </a:p>
        </p:txBody>
      </p:sp>
      <p:sp>
        <p:nvSpPr>
          <p:cNvPr id="3" name="Título 1">
            <a:extLst>
              <a:ext uri="{FF2B5EF4-FFF2-40B4-BE49-F238E27FC236}">
                <a16:creationId xmlns:a16="http://schemas.microsoft.com/office/drawing/2014/main" id="{9224DE7A-4464-F54B-B074-7663E7D43917}"/>
              </a:ext>
            </a:extLst>
          </p:cNvPr>
          <p:cNvSpPr txBox="1">
            <a:spLocks/>
          </p:cNvSpPr>
          <p:nvPr/>
        </p:nvSpPr>
        <p:spPr>
          <a:xfrm>
            <a:off x="6276975" y="7752358"/>
            <a:ext cx="1670957" cy="1477328"/>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9600" dirty="0">
                <a:solidFill>
                  <a:srgbClr val="257CE1"/>
                </a:solidFill>
                <a:latin typeface="Arial Black" panose="020B0604020202020204" pitchFamily="34" charset="0"/>
                <a:cs typeface="Arial Black" panose="020B0604020202020204" pitchFamily="34" charset="0"/>
              </a:rPr>
              <a:t>04</a:t>
            </a:r>
          </a:p>
        </p:txBody>
      </p:sp>
    </p:spTree>
    <p:extLst>
      <p:ext uri="{BB962C8B-B14F-4D97-AF65-F5344CB8AC3E}">
        <p14:creationId xmlns:p14="http://schemas.microsoft.com/office/powerpoint/2010/main" val="152024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98DF77-F86B-F74C-7538-DF726F59B493}"/>
            </a:ext>
          </a:extLst>
        </p:cNvPr>
        <p:cNvGrpSpPr/>
        <p:nvPr/>
      </p:nvGrpSpPr>
      <p:grpSpPr>
        <a:xfrm>
          <a:off x="0" y="0"/>
          <a:ext cx="0" cy="0"/>
          <a:chOff x="0" y="0"/>
          <a:chExt cx="0" cy="0"/>
        </a:xfrm>
      </p:grpSpPr>
      <p:sp>
        <p:nvSpPr>
          <p:cNvPr id="11" name="CuadroTexto 10">
            <a:extLst>
              <a:ext uri="{FF2B5EF4-FFF2-40B4-BE49-F238E27FC236}">
                <a16:creationId xmlns:a16="http://schemas.microsoft.com/office/drawing/2014/main" id="{FB91FA6B-6C0D-62B1-0152-C68609296092}"/>
              </a:ext>
            </a:extLst>
          </p:cNvPr>
          <p:cNvSpPr txBox="1"/>
          <p:nvPr/>
        </p:nvSpPr>
        <p:spPr>
          <a:xfrm>
            <a:off x="603250" y="3216275"/>
            <a:ext cx="7696200" cy="6247864"/>
          </a:xfrm>
          <a:prstGeom prst="rect">
            <a:avLst/>
          </a:prstGeom>
          <a:noFill/>
        </p:spPr>
        <p:txBody>
          <a:bodyPr wrap="square">
            <a:spAutoFit/>
          </a:bodyPr>
          <a:lstStyle/>
          <a:p>
            <a:r>
              <a:rPr lang="es-CL" sz="4000" b="1" dirty="0">
                <a:solidFill>
                  <a:schemeClr val="bg1"/>
                </a:solidFill>
                <a:effectLst/>
                <a:highlight>
                  <a:srgbClr val="257CE1"/>
                </a:highlight>
                <a:latin typeface=".AppleSystemUIFont"/>
              </a:rPr>
              <a:t>Modelo de datos</a:t>
            </a:r>
          </a:p>
          <a:p>
            <a:endParaRPr lang="es-CL" sz="4000" b="1" dirty="0">
              <a:solidFill>
                <a:schemeClr val="bg1"/>
              </a:solidFill>
              <a:latin typeface=".AppleSystemUIFont"/>
            </a:endParaRPr>
          </a:p>
          <a:p>
            <a:endParaRPr lang="es-CL" sz="4000" b="1" dirty="0">
              <a:solidFill>
                <a:srgbClr val="0E0E0E"/>
              </a:solidFill>
              <a:latin typeface=".AppleSystemUIFont"/>
            </a:endParaRPr>
          </a:p>
          <a:p>
            <a:r>
              <a:rPr lang="es-CL" sz="4000" b="1" dirty="0">
                <a:solidFill>
                  <a:srgbClr val="0E0E0E"/>
                </a:solidFill>
                <a:effectLst/>
                <a:latin typeface=".AppleSystemUIFont"/>
              </a:rPr>
              <a:t>Arquitectura</a:t>
            </a:r>
          </a:p>
          <a:p>
            <a:endParaRPr lang="es-CL" sz="4000" b="1" dirty="0">
              <a:solidFill>
                <a:srgbClr val="0E0E0E"/>
              </a:solidFill>
              <a:latin typeface=".AppleSystemUIFont"/>
            </a:endParaRPr>
          </a:p>
          <a:p>
            <a:endParaRPr lang="es-CL" sz="4000" b="1" dirty="0">
              <a:solidFill>
                <a:srgbClr val="0E0E0E"/>
              </a:solidFill>
              <a:latin typeface=".AppleSystemUIFont"/>
            </a:endParaRPr>
          </a:p>
          <a:p>
            <a:r>
              <a:rPr lang="es-CL" sz="4000" b="1" dirty="0">
                <a:solidFill>
                  <a:srgbClr val="0E0E0E"/>
                </a:solidFill>
                <a:effectLst/>
                <a:latin typeface=".AppleSystemUIFont"/>
              </a:rPr>
              <a:t>Comunicación</a:t>
            </a:r>
          </a:p>
          <a:p>
            <a:endParaRPr lang="es-CL" sz="4000" b="1" dirty="0">
              <a:solidFill>
                <a:srgbClr val="0E0E0E"/>
              </a:solidFill>
              <a:effectLst/>
              <a:latin typeface=".AppleSystemUIFont"/>
            </a:endParaRPr>
          </a:p>
          <a:p>
            <a:endParaRPr lang="es-CL" sz="4000" b="1" dirty="0">
              <a:solidFill>
                <a:srgbClr val="0E0E0E"/>
              </a:solidFill>
              <a:effectLst/>
              <a:latin typeface=".AppleSystemUIFont"/>
            </a:endParaRPr>
          </a:p>
          <a:p>
            <a:r>
              <a:rPr lang="es-CL" sz="4000" b="1" dirty="0">
                <a:solidFill>
                  <a:srgbClr val="0E0E0E"/>
                </a:solidFill>
                <a:latin typeface=".AppleSystemUIFont"/>
              </a:rPr>
              <a:t>Secuencia</a:t>
            </a:r>
          </a:p>
        </p:txBody>
      </p:sp>
      <p:pic>
        <p:nvPicPr>
          <p:cNvPr id="4" name="Imagen 3">
            <a:extLst>
              <a:ext uri="{FF2B5EF4-FFF2-40B4-BE49-F238E27FC236}">
                <a16:creationId xmlns:a16="http://schemas.microsoft.com/office/drawing/2014/main" id="{8242A5D5-0595-3AA0-E108-420CE23F2D51}"/>
              </a:ext>
            </a:extLst>
          </p:cNvPr>
          <p:cNvPicPr>
            <a:picLocks noChangeAspect="1"/>
          </p:cNvPicPr>
          <p:nvPr/>
        </p:nvPicPr>
        <p:blipFill>
          <a:blip r:embed="rId2"/>
          <a:stretch>
            <a:fillRect/>
          </a:stretch>
        </p:blipFill>
        <p:spPr>
          <a:xfrm>
            <a:off x="5175250" y="-1670891"/>
            <a:ext cx="11626850" cy="16453460"/>
          </a:xfrm>
          <a:prstGeom prst="rect">
            <a:avLst/>
          </a:prstGeom>
        </p:spPr>
      </p:pic>
      <p:sp>
        <p:nvSpPr>
          <p:cNvPr id="2" name="Título 1">
            <a:extLst>
              <a:ext uri="{FF2B5EF4-FFF2-40B4-BE49-F238E27FC236}">
                <a16:creationId xmlns:a16="http://schemas.microsoft.com/office/drawing/2014/main" id="{0E509A7B-A4AB-BA67-DC51-101939829225}"/>
              </a:ext>
            </a:extLst>
          </p:cNvPr>
          <p:cNvSpPr>
            <a:spLocks noGrp="1"/>
          </p:cNvSpPr>
          <p:nvPr>
            <p:ph type="title"/>
          </p:nvPr>
        </p:nvSpPr>
        <p:spPr/>
        <p:txBody>
          <a:bodyPr/>
          <a:lstStyle/>
          <a:p>
            <a:r>
              <a:rPr lang="es-CL" sz="4800" dirty="0"/>
              <a:t>Diagramas</a:t>
            </a:r>
            <a:endParaRPr lang="es-CL" dirty="0"/>
          </a:p>
        </p:txBody>
      </p:sp>
    </p:spTree>
    <p:extLst>
      <p:ext uri="{BB962C8B-B14F-4D97-AF65-F5344CB8AC3E}">
        <p14:creationId xmlns:p14="http://schemas.microsoft.com/office/powerpoint/2010/main" val="30575684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D98AD3-DD37-4A0B-D895-1E6AF099F6A5}"/>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100EFBC8-1301-EBF1-DFB0-10B734A027CE}"/>
              </a:ext>
            </a:extLst>
          </p:cNvPr>
          <p:cNvSpPr>
            <a:spLocks noGrp="1"/>
          </p:cNvSpPr>
          <p:nvPr>
            <p:ph type="title"/>
          </p:nvPr>
        </p:nvSpPr>
        <p:spPr/>
        <p:txBody>
          <a:bodyPr/>
          <a:lstStyle/>
          <a:p>
            <a:r>
              <a:rPr lang="es-CL" sz="4800" dirty="0"/>
              <a:t>Diagramas</a:t>
            </a:r>
            <a:endParaRPr lang="es-CL" dirty="0"/>
          </a:p>
        </p:txBody>
      </p:sp>
      <p:sp>
        <p:nvSpPr>
          <p:cNvPr id="11" name="CuadroTexto 10">
            <a:extLst>
              <a:ext uri="{FF2B5EF4-FFF2-40B4-BE49-F238E27FC236}">
                <a16:creationId xmlns:a16="http://schemas.microsoft.com/office/drawing/2014/main" id="{603A0456-F09F-1044-7F56-3D30635110DE}"/>
              </a:ext>
            </a:extLst>
          </p:cNvPr>
          <p:cNvSpPr txBox="1"/>
          <p:nvPr/>
        </p:nvSpPr>
        <p:spPr>
          <a:xfrm>
            <a:off x="603250" y="3216275"/>
            <a:ext cx="7696200" cy="6247864"/>
          </a:xfrm>
          <a:prstGeom prst="rect">
            <a:avLst/>
          </a:prstGeom>
          <a:noFill/>
        </p:spPr>
        <p:txBody>
          <a:bodyPr wrap="square">
            <a:spAutoFit/>
          </a:bodyPr>
          <a:lstStyle/>
          <a:p>
            <a:r>
              <a:rPr lang="es-CL" sz="4000" b="1" dirty="0">
                <a:solidFill>
                  <a:srgbClr val="0E0E0E"/>
                </a:solidFill>
                <a:effectLst/>
                <a:latin typeface=".AppleSystemUIFont"/>
              </a:rPr>
              <a:t>Modelo de datos</a:t>
            </a:r>
          </a:p>
          <a:p>
            <a:endParaRPr lang="es-CL" sz="4000" b="1" dirty="0">
              <a:solidFill>
                <a:srgbClr val="0E0E0E"/>
              </a:solidFill>
              <a:latin typeface=".AppleSystemUIFont"/>
            </a:endParaRPr>
          </a:p>
          <a:p>
            <a:endParaRPr lang="es-CL" sz="4000" b="1" dirty="0">
              <a:solidFill>
                <a:srgbClr val="0E0E0E"/>
              </a:solidFill>
              <a:latin typeface=".AppleSystemUIFont"/>
            </a:endParaRPr>
          </a:p>
          <a:p>
            <a:r>
              <a:rPr lang="es-CL" sz="4000" b="1" dirty="0">
                <a:solidFill>
                  <a:schemeClr val="bg1"/>
                </a:solidFill>
                <a:effectLst/>
                <a:highlight>
                  <a:srgbClr val="257CE1"/>
                </a:highlight>
                <a:latin typeface=".AppleSystemUIFont"/>
              </a:rPr>
              <a:t>Arquitectura</a:t>
            </a:r>
          </a:p>
          <a:p>
            <a:endParaRPr lang="es-CL" sz="4000" b="1" dirty="0">
              <a:solidFill>
                <a:schemeClr val="bg1"/>
              </a:solidFill>
              <a:latin typeface=".AppleSystemUIFont"/>
            </a:endParaRPr>
          </a:p>
          <a:p>
            <a:endParaRPr lang="es-CL" sz="4000" b="1" dirty="0">
              <a:solidFill>
                <a:srgbClr val="0E0E0E"/>
              </a:solidFill>
              <a:latin typeface=".AppleSystemUIFont"/>
            </a:endParaRPr>
          </a:p>
          <a:p>
            <a:r>
              <a:rPr lang="es-CL" sz="4000" b="1" dirty="0">
                <a:solidFill>
                  <a:srgbClr val="0E0E0E"/>
                </a:solidFill>
                <a:effectLst/>
                <a:latin typeface=".AppleSystemUIFont"/>
              </a:rPr>
              <a:t>Comunicación</a:t>
            </a:r>
          </a:p>
          <a:p>
            <a:endParaRPr lang="es-CL" sz="4000" b="1" dirty="0">
              <a:solidFill>
                <a:srgbClr val="0E0E0E"/>
              </a:solidFill>
              <a:effectLst/>
              <a:latin typeface=".AppleSystemUIFont"/>
            </a:endParaRPr>
          </a:p>
          <a:p>
            <a:endParaRPr lang="es-CL" sz="4000" b="1" dirty="0">
              <a:solidFill>
                <a:srgbClr val="0E0E0E"/>
              </a:solidFill>
              <a:effectLst/>
              <a:latin typeface=".AppleSystemUIFont"/>
            </a:endParaRPr>
          </a:p>
          <a:p>
            <a:r>
              <a:rPr lang="es-CL" sz="4000" b="1" dirty="0">
                <a:solidFill>
                  <a:srgbClr val="0E0E0E"/>
                </a:solidFill>
                <a:latin typeface=".AppleSystemUIFont"/>
              </a:rPr>
              <a:t>Secuencia</a:t>
            </a:r>
          </a:p>
        </p:txBody>
      </p:sp>
      <p:pic>
        <p:nvPicPr>
          <p:cNvPr id="6" name="Imagen 5">
            <a:extLst>
              <a:ext uri="{FF2B5EF4-FFF2-40B4-BE49-F238E27FC236}">
                <a16:creationId xmlns:a16="http://schemas.microsoft.com/office/drawing/2014/main" id="{E45B8A92-EF5C-FCC8-AEC9-E6B1A0FD4B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56650" y="879475"/>
            <a:ext cx="6540500" cy="9550400"/>
          </a:xfrm>
          <a:prstGeom prst="rect">
            <a:avLst/>
          </a:prstGeom>
        </p:spPr>
      </p:pic>
    </p:spTree>
    <p:extLst>
      <p:ext uri="{BB962C8B-B14F-4D97-AF65-F5344CB8AC3E}">
        <p14:creationId xmlns:p14="http://schemas.microsoft.com/office/powerpoint/2010/main" val="20987061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E44D22-2B12-6501-FBFE-0845F7199ABF}"/>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8C3380B-B81A-A906-D516-D7DFC8690598}"/>
              </a:ext>
            </a:extLst>
          </p:cNvPr>
          <p:cNvSpPr>
            <a:spLocks noGrp="1"/>
          </p:cNvSpPr>
          <p:nvPr>
            <p:ph type="title"/>
          </p:nvPr>
        </p:nvSpPr>
        <p:spPr/>
        <p:txBody>
          <a:bodyPr/>
          <a:lstStyle/>
          <a:p>
            <a:r>
              <a:rPr lang="es-CL" sz="4800" dirty="0"/>
              <a:t>Diagramas</a:t>
            </a:r>
            <a:endParaRPr lang="es-CL" dirty="0"/>
          </a:p>
        </p:txBody>
      </p:sp>
      <p:sp>
        <p:nvSpPr>
          <p:cNvPr id="11" name="CuadroTexto 10">
            <a:extLst>
              <a:ext uri="{FF2B5EF4-FFF2-40B4-BE49-F238E27FC236}">
                <a16:creationId xmlns:a16="http://schemas.microsoft.com/office/drawing/2014/main" id="{6BB4CDD0-80BB-7684-71FC-37B80650CC9B}"/>
              </a:ext>
            </a:extLst>
          </p:cNvPr>
          <p:cNvSpPr txBox="1"/>
          <p:nvPr/>
        </p:nvSpPr>
        <p:spPr>
          <a:xfrm>
            <a:off x="679450" y="3216275"/>
            <a:ext cx="7696200" cy="6247864"/>
          </a:xfrm>
          <a:prstGeom prst="rect">
            <a:avLst/>
          </a:prstGeom>
          <a:noFill/>
        </p:spPr>
        <p:txBody>
          <a:bodyPr wrap="square">
            <a:spAutoFit/>
          </a:bodyPr>
          <a:lstStyle/>
          <a:p>
            <a:r>
              <a:rPr lang="es-CL" sz="4000" b="1" dirty="0">
                <a:solidFill>
                  <a:srgbClr val="0E0E0E"/>
                </a:solidFill>
                <a:effectLst/>
                <a:latin typeface=".AppleSystemUIFont"/>
              </a:rPr>
              <a:t>Modelo de datos</a:t>
            </a:r>
          </a:p>
          <a:p>
            <a:endParaRPr lang="es-CL" sz="4000" b="1" dirty="0">
              <a:solidFill>
                <a:srgbClr val="0E0E0E"/>
              </a:solidFill>
              <a:latin typeface=".AppleSystemUIFont"/>
            </a:endParaRPr>
          </a:p>
          <a:p>
            <a:endParaRPr lang="es-CL" sz="4000" b="1" dirty="0">
              <a:solidFill>
                <a:srgbClr val="0E0E0E"/>
              </a:solidFill>
              <a:latin typeface=".AppleSystemUIFont"/>
            </a:endParaRPr>
          </a:p>
          <a:p>
            <a:r>
              <a:rPr lang="es-CL" sz="4000" b="1" dirty="0">
                <a:solidFill>
                  <a:srgbClr val="0E0E0E"/>
                </a:solidFill>
                <a:effectLst/>
                <a:latin typeface=".AppleSystemUIFont"/>
              </a:rPr>
              <a:t>Arquitectura</a:t>
            </a:r>
          </a:p>
          <a:p>
            <a:endParaRPr lang="es-CL" sz="4000" b="1" dirty="0">
              <a:solidFill>
                <a:srgbClr val="0E0E0E"/>
              </a:solidFill>
              <a:latin typeface=".AppleSystemUIFont"/>
            </a:endParaRPr>
          </a:p>
          <a:p>
            <a:endParaRPr lang="es-CL" sz="4000" b="1" dirty="0">
              <a:solidFill>
                <a:srgbClr val="0E0E0E"/>
              </a:solidFill>
              <a:latin typeface=".AppleSystemUIFont"/>
            </a:endParaRPr>
          </a:p>
          <a:p>
            <a:r>
              <a:rPr lang="es-CL" sz="4000" b="1" dirty="0">
                <a:solidFill>
                  <a:schemeClr val="bg1"/>
                </a:solidFill>
                <a:effectLst/>
                <a:highlight>
                  <a:srgbClr val="257CE1"/>
                </a:highlight>
                <a:latin typeface=".AppleSystemUIFont"/>
              </a:rPr>
              <a:t>Comunicación</a:t>
            </a:r>
          </a:p>
          <a:p>
            <a:endParaRPr lang="es-CL" sz="4000" b="1" dirty="0">
              <a:solidFill>
                <a:srgbClr val="0E0E0E"/>
              </a:solidFill>
              <a:effectLst/>
              <a:latin typeface=".AppleSystemUIFont"/>
            </a:endParaRPr>
          </a:p>
          <a:p>
            <a:endParaRPr lang="es-CL" sz="4000" b="1" dirty="0">
              <a:solidFill>
                <a:srgbClr val="0E0E0E"/>
              </a:solidFill>
              <a:effectLst/>
              <a:latin typeface=".AppleSystemUIFont"/>
            </a:endParaRPr>
          </a:p>
          <a:p>
            <a:r>
              <a:rPr lang="es-CL" sz="4000" b="1" dirty="0">
                <a:solidFill>
                  <a:schemeClr val="tx1"/>
                </a:solidFill>
                <a:latin typeface=".AppleSystemUIFont"/>
              </a:rPr>
              <a:t>Secuencia</a:t>
            </a:r>
          </a:p>
        </p:txBody>
      </p:sp>
      <p:pic>
        <p:nvPicPr>
          <p:cNvPr id="4" name="Imagen 3">
            <a:extLst>
              <a:ext uri="{FF2B5EF4-FFF2-40B4-BE49-F238E27FC236}">
                <a16:creationId xmlns:a16="http://schemas.microsoft.com/office/drawing/2014/main" id="{D78AFBC6-B99A-7AD7-D7D9-8F06DBFAA2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03850" y="2794268"/>
            <a:ext cx="13513286" cy="5720814"/>
          </a:xfrm>
          <a:prstGeom prst="rect">
            <a:avLst/>
          </a:prstGeom>
        </p:spPr>
      </p:pic>
    </p:spTree>
    <p:extLst>
      <p:ext uri="{BB962C8B-B14F-4D97-AF65-F5344CB8AC3E}">
        <p14:creationId xmlns:p14="http://schemas.microsoft.com/office/powerpoint/2010/main" val="41702011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C8E6A0-9B45-374B-E2ED-BB8F02624F7C}"/>
            </a:ext>
          </a:extLst>
        </p:cNvPr>
        <p:cNvGrpSpPr/>
        <p:nvPr/>
      </p:nvGrpSpPr>
      <p:grpSpPr>
        <a:xfrm>
          <a:off x="0" y="0"/>
          <a:ext cx="0" cy="0"/>
          <a:chOff x="0" y="0"/>
          <a:chExt cx="0" cy="0"/>
        </a:xfrm>
      </p:grpSpPr>
      <p:pic>
        <p:nvPicPr>
          <p:cNvPr id="4" name="Imagen 3">
            <a:extLst>
              <a:ext uri="{FF2B5EF4-FFF2-40B4-BE49-F238E27FC236}">
                <a16:creationId xmlns:a16="http://schemas.microsoft.com/office/drawing/2014/main" id="{4BD7C148-E757-CDD7-8ACE-72BB9328A3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3332" y="396875"/>
            <a:ext cx="13086981" cy="9525000"/>
          </a:xfrm>
          <a:prstGeom prst="rect">
            <a:avLst/>
          </a:prstGeom>
        </p:spPr>
      </p:pic>
      <p:sp>
        <p:nvSpPr>
          <p:cNvPr id="2" name="Título 1">
            <a:extLst>
              <a:ext uri="{FF2B5EF4-FFF2-40B4-BE49-F238E27FC236}">
                <a16:creationId xmlns:a16="http://schemas.microsoft.com/office/drawing/2014/main" id="{3D759E79-92C5-863D-0FB4-675ABA05A584}"/>
              </a:ext>
            </a:extLst>
          </p:cNvPr>
          <p:cNvSpPr>
            <a:spLocks noGrp="1"/>
          </p:cNvSpPr>
          <p:nvPr>
            <p:ph type="title"/>
          </p:nvPr>
        </p:nvSpPr>
        <p:spPr/>
        <p:txBody>
          <a:bodyPr/>
          <a:lstStyle/>
          <a:p>
            <a:r>
              <a:rPr lang="es-CL" sz="4800" dirty="0"/>
              <a:t>Diagramas</a:t>
            </a:r>
            <a:endParaRPr lang="es-CL" dirty="0"/>
          </a:p>
        </p:txBody>
      </p:sp>
      <p:sp>
        <p:nvSpPr>
          <p:cNvPr id="11" name="CuadroTexto 10">
            <a:extLst>
              <a:ext uri="{FF2B5EF4-FFF2-40B4-BE49-F238E27FC236}">
                <a16:creationId xmlns:a16="http://schemas.microsoft.com/office/drawing/2014/main" id="{E2E92ABC-9FEC-DCF0-72EA-4510835BB6D4}"/>
              </a:ext>
            </a:extLst>
          </p:cNvPr>
          <p:cNvSpPr txBox="1"/>
          <p:nvPr/>
        </p:nvSpPr>
        <p:spPr>
          <a:xfrm>
            <a:off x="679450" y="3216275"/>
            <a:ext cx="7696200" cy="6247864"/>
          </a:xfrm>
          <a:prstGeom prst="rect">
            <a:avLst/>
          </a:prstGeom>
          <a:noFill/>
        </p:spPr>
        <p:txBody>
          <a:bodyPr wrap="square">
            <a:spAutoFit/>
          </a:bodyPr>
          <a:lstStyle/>
          <a:p>
            <a:r>
              <a:rPr lang="es-CL" sz="4000" b="1" dirty="0">
                <a:solidFill>
                  <a:srgbClr val="0E0E0E"/>
                </a:solidFill>
                <a:effectLst/>
                <a:latin typeface=".AppleSystemUIFont"/>
              </a:rPr>
              <a:t>Modelo de datos</a:t>
            </a:r>
          </a:p>
          <a:p>
            <a:endParaRPr lang="es-CL" sz="4000" b="1" dirty="0">
              <a:solidFill>
                <a:srgbClr val="0E0E0E"/>
              </a:solidFill>
              <a:latin typeface=".AppleSystemUIFont"/>
            </a:endParaRPr>
          </a:p>
          <a:p>
            <a:endParaRPr lang="es-CL" sz="4000" b="1" dirty="0">
              <a:solidFill>
                <a:srgbClr val="0E0E0E"/>
              </a:solidFill>
              <a:latin typeface=".AppleSystemUIFont"/>
            </a:endParaRPr>
          </a:p>
          <a:p>
            <a:r>
              <a:rPr lang="es-CL" sz="4000" b="1" dirty="0">
                <a:solidFill>
                  <a:srgbClr val="0E0E0E"/>
                </a:solidFill>
                <a:effectLst/>
                <a:latin typeface=".AppleSystemUIFont"/>
              </a:rPr>
              <a:t>Arquitectura</a:t>
            </a:r>
          </a:p>
          <a:p>
            <a:endParaRPr lang="es-CL" sz="4000" b="1" dirty="0">
              <a:solidFill>
                <a:srgbClr val="0E0E0E"/>
              </a:solidFill>
              <a:latin typeface=".AppleSystemUIFont"/>
            </a:endParaRPr>
          </a:p>
          <a:p>
            <a:endParaRPr lang="es-CL" sz="4000" b="1" dirty="0">
              <a:solidFill>
                <a:srgbClr val="0E0E0E"/>
              </a:solidFill>
              <a:latin typeface=".AppleSystemUIFont"/>
            </a:endParaRPr>
          </a:p>
          <a:p>
            <a:r>
              <a:rPr lang="es-CL" sz="4000" b="1" dirty="0">
                <a:solidFill>
                  <a:schemeClr val="tx1"/>
                </a:solidFill>
                <a:effectLst/>
                <a:latin typeface=".AppleSystemUIFont"/>
              </a:rPr>
              <a:t>Comunicación</a:t>
            </a:r>
          </a:p>
          <a:p>
            <a:endParaRPr lang="es-CL" sz="4000" b="1" dirty="0">
              <a:solidFill>
                <a:srgbClr val="0E0E0E"/>
              </a:solidFill>
              <a:effectLst/>
              <a:latin typeface=".AppleSystemUIFont"/>
            </a:endParaRPr>
          </a:p>
          <a:p>
            <a:endParaRPr lang="es-CL" sz="4000" b="1" dirty="0">
              <a:solidFill>
                <a:srgbClr val="0E0E0E"/>
              </a:solidFill>
              <a:effectLst/>
              <a:latin typeface=".AppleSystemUIFont"/>
            </a:endParaRPr>
          </a:p>
          <a:p>
            <a:r>
              <a:rPr lang="es-CL" sz="4000" b="1" dirty="0">
                <a:solidFill>
                  <a:schemeClr val="bg1"/>
                </a:solidFill>
                <a:highlight>
                  <a:srgbClr val="257CE1"/>
                </a:highlight>
                <a:latin typeface=".AppleSystemUIFont"/>
              </a:rPr>
              <a:t>Secuencia</a:t>
            </a:r>
          </a:p>
        </p:txBody>
      </p:sp>
    </p:spTree>
    <p:extLst>
      <p:ext uri="{BB962C8B-B14F-4D97-AF65-F5344CB8AC3E}">
        <p14:creationId xmlns:p14="http://schemas.microsoft.com/office/powerpoint/2010/main" val="25694598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F82F6FD6-1C73-614C-9E43-C2B06CB79187}"/>
              </a:ext>
            </a:extLst>
          </p:cNvPr>
          <p:cNvSpPr txBox="1">
            <a:spLocks/>
          </p:cNvSpPr>
          <p:nvPr/>
        </p:nvSpPr>
        <p:spPr>
          <a:xfrm>
            <a:off x="4718050" y="4177347"/>
            <a:ext cx="1905000" cy="1477328"/>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9600" dirty="0">
                <a:solidFill>
                  <a:srgbClr val="257CE1"/>
                </a:solidFill>
                <a:latin typeface="Arial Black" panose="020B0604020202020204" pitchFamily="34" charset="0"/>
                <a:cs typeface="Arial Black" panose="020B0604020202020204" pitchFamily="34" charset="0"/>
              </a:rPr>
              <a:t>05</a:t>
            </a:r>
          </a:p>
        </p:txBody>
      </p:sp>
      <p:sp>
        <p:nvSpPr>
          <p:cNvPr id="6" name="Título 1">
            <a:extLst>
              <a:ext uri="{FF2B5EF4-FFF2-40B4-BE49-F238E27FC236}">
                <a16:creationId xmlns:a16="http://schemas.microsoft.com/office/drawing/2014/main" id="{D85EFAEF-A11B-A149-9B79-BE1A1D0330C0}"/>
              </a:ext>
            </a:extLst>
          </p:cNvPr>
          <p:cNvSpPr>
            <a:spLocks noGrp="1"/>
          </p:cNvSpPr>
          <p:nvPr>
            <p:ph type="title"/>
          </p:nvPr>
        </p:nvSpPr>
        <p:spPr>
          <a:xfrm>
            <a:off x="4731753" y="5426075"/>
            <a:ext cx="9020022" cy="1015663"/>
          </a:xfrm>
        </p:spPr>
        <p:txBody>
          <a:bodyPr/>
          <a:lstStyle/>
          <a:p>
            <a:pPr algn="l"/>
            <a:r>
              <a:rPr lang="es-CL" sz="6600" dirty="0"/>
              <a:t>Topología y pruebas</a:t>
            </a:r>
          </a:p>
        </p:txBody>
      </p:sp>
    </p:spTree>
    <p:extLst>
      <p:ext uri="{BB962C8B-B14F-4D97-AF65-F5344CB8AC3E}">
        <p14:creationId xmlns:p14="http://schemas.microsoft.com/office/powerpoint/2010/main" val="979712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F4DF6-D63F-D02E-7C04-9A794EAEBBCB}"/>
            </a:ext>
          </a:extLst>
        </p:cNvPr>
        <p:cNvGrpSpPr/>
        <p:nvPr/>
      </p:nvGrpSpPr>
      <p:grpSpPr>
        <a:xfrm>
          <a:off x="0" y="0"/>
          <a:ext cx="0" cy="0"/>
          <a:chOff x="0" y="0"/>
          <a:chExt cx="0" cy="0"/>
        </a:xfrm>
      </p:grpSpPr>
      <p:sp>
        <p:nvSpPr>
          <p:cNvPr id="26" name="Rectángulo 25">
            <a:extLst>
              <a:ext uri="{FF2B5EF4-FFF2-40B4-BE49-F238E27FC236}">
                <a16:creationId xmlns:a16="http://schemas.microsoft.com/office/drawing/2014/main" id="{1F55B471-F385-B44E-D529-D18D07820B92}"/>
              </a:ext>
            </a:extLst>
          </p:cNvPr>
          <p:cNvSpPr/>
          <p:nvPr/>
        </p:nvSpPr>
        <p:spPr>
          <a:xfrm>
            <a:off x="4206393" y="7358435"/>
            <a:ext cx="283057" cy="24366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7" name="Rectángulo 26">
            <a:extLst>
              <a:ext uri="{FF2B5EF4-FFF2-40B4-BE49-F238E27FC236}">
                <a16:creationId xmlns:a16="http://schemas.microsoft.com/office/drawing/2014/main" id="{253451C2-745F-8086-D4C0-621A3D66E36C}"/>
              </a:ext>
            </a:extLst>
          </p:cNvPr>
          <p:cNvSpPr/>
          <p:nvPr/>
        </p:nvSpPr>
        <p:spPr>
          <a:xfrm>
            <a:off x="14870537" y="7358435"/>
            <a:ext cx="283057" cy="24366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 name="Título 1">
            <a:extLst>
              <a:ext uri="{FF2B5EF4-FFF2-40B4-BE49-F238E27FC236}">
                <a16:creationId xmlns:a16="http://schemas.microsoft.com/office/drawing/2014/main" id="{64076025-04BC-0315-F07A-D83DED9F2F73}"/>
              </a:ext>
            </a:extLst>
          </p:cNvPr>
          <p:cNvSpPr>
            <a:spLocks noGrp="1"/>
          </p:cNvSpPr>
          <p:nvPr>
            <p:ph type="title"/>
          </p:nvPr>
        </p:nvSpPr>
        <p:spPr>
          <a:xfrm>
            <a:off x="2432050" y="714594"/>
            <a:ext cx="16988263" cy="738664"/>
          </a:xfrm>
        </p:spPr>
        <p:txBody>
          <a:bodyPr/>
          <a:lstStyle/>
          <a:p>
            <a:r>
              <a:rPr lang="es-CL" sz="4800" dirty="0"/>
              <a:t>Topología y pruebas</a:t>
            </a:r>
            <a:endParaRPr lang="es-CL" dirty="0"/>
          </a:p>
        </p:txBody>
      </p:sp>
      <p:sp>
        <p:nvSpPr>
          <p:cNvPr id="3" name="Rectángulo redondeado 2">
            <a:extLst>
              <a:ext uri="{FF2B5EF4-FFF2-40B4-BE49-F238E27FC236}">
                <a16:creationId xmlns:a16="http://schemas.microsoft.com/office/drawing/2014/main" id="{9297302B-0D35-2B7A-4E43-5266338AB98C}"/>
              </a:ext>
            </a:extLst>
          </p:cNvPr>
          <p:cNvSpPr/>
          <p:nvPr/>
        </p:nvSpPr>
        <p:spPr>
          <a:xfrm>
            <a:off x="6470650" y="2073275"/>
            <a:ext cx="6477000" cy="1219200"/>
          </a:xfrm>
          <a:prstGeom prst="round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sz="3600" dirty="0"/>
              <a:t>INTERNET</a:t>
            </a:r>
          </a:p>
        </p:txBody>
      </p:sp>
      <p:sp>
        <p:nvSpPr>
          <p:cNvPr id="5" name="Rectángulo redondeado 4">
            <a:extLst>
              <a:ext uri="{FF2B5EF4-FFF2-40B4-BE49-F238E27FC236}">
                <a16:creationId xmlns:a16="http://schemas.microsoft.com/office/drawing/2014/main" id="{3E15D2D7-862F-416B-738C-7D3EFBC9DAE3}"/>
              </a:ext>
            </a:extLst>
          </p:cNvPr>
          <p:cNvSpPr/>
          <p:nvPr/>
        </p:nvSpPr>
        <p:spPr>
          <a:xfrm>
            <a:off x="2432050" y="3944409"/>
            <a:ext cx="6477000" cy="1219200"/>
          </a:xfrm>
          <a:prstGeom prst="round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sz="2800" dirty="0"/>
              <a:t>CDN (PARA WEB APP)</a:t>
            </a:r>
          </a:p>
        </p:txBody>
      </p:sp>
      <p:sp>
        <p:nvSpPr>
          <p:cNvPr id="6" name="Rectángulo redondeado 5">
            <a:extLst>
              <a:ext uri="{FF2B5EF4-FFF2-40B4-BE49-F238E27FC236}">
                <a16:creationId xmlns:a16="http://schemas.microsoft.com/office/drawing/2014/main" id="{3FF914F9-22CF-D864-DA59-5DD8C1239ED1}"/>
              </a:ext>
            </a:extLst>
          </p:cNvPr>
          <p:cNvSpPr/>
          <p:nvPr/>
        </p:nvSpPr>
        <p:spPr>
          <a:xfrm>
            <a:off x="10926181" y="3961566"/>
            <a:ext cx="6477000" cy="1219200"/>
          </a:xfrm>
          <a:prstGeom prst="round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sz="2800" dirty="0"/>
              <a:t>PUSH SERVICES (PARA IONIC)</a:t>
            </a:r>
          </a:p>
        </p:txBody>
      </p:sp>
      <p:sp>
        <p:nvSpPr>
          <p:cNvPr id="7" name="Rectángulo redondeado 6">
            <a:extLst>
              <a:ext uri="{FF2B5EF4-FFF2-40B4-BE49-F238E27FC236}">
                <a16:creationId xmlns:a16="http://schemas.microsoft.com/office/drawing/2014/main" id="{04F82345-E20B-475A-DB87-A00902211C68}"/>
              </a:ext>
            </a:extLst>
          </p:cNvPr>
          <p:cNvSpPr/>
          <p:nvPr/>
        </p:nvSpPr>
        <p:spPr>
          <a:xfrm>
            <a:off x="3041650" y="5615630"/>
            <a:ext cx="6477000" cy="1219200"/>
          </a:xfrm>
          <a:prstGeom prst="round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sz="2800" dirty="0"/>
              <a:t>HEROKU (BACKEND / API)</a:t>
            </a:r>
          </a:p>
        </p:txBody>
      </p:sp>
      <p:sp>
        <p:nvSpPr>
          <p:cNvPr id="8" name="Rectángulo redondeado 7">
            <a:extLst>
              <a:ext uri="{FF2B5EF4-FFF2-40B4-BE49-F238E27FC236}">
                <a16:creationId xmlns:a16="http://schemas.microsoft.com/office/drawing/2014/main" id="{84E52C51-360F-718C-BE3D-76A60D157057}"/>
              </a:ext>
            </a:extLst>
          </p:cNvPr>
          <p:cNvSpPr/>
          <p:nvPr/>
        </p:nvSpPr>
        <p:spPr>
          <a:xfrm>
            <a:off x="10585450" y="5615630"/>
            <a:ext cx="6477000" cy="1219200"/>
          </a:xfrm>
          <a:prstGeom prst="round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sz="2800" dirty="0"/>
              <a:t>FIREBASE (NOTIFICACIONES PUSH)</a:t>
            </a:r>
          </a:p>
        </p:txBody>
      </p:sp>
      <p:sp>
        <p:nvSpPr>
          <p:cNvPr id="9" name="Rectángulo redondeado 8">
            <a:extLst>
              <a:ext uri="{FF2B5EF4-FFF2-40B4-BE49-F238E27FC236}">
                <a16:creationId xmlns:a16="http://schemas.microsoft.com/office/drawing/2014/main" id="{150ECDEC-FE63-58C3-CDB9-92836E19223B}"/>
              </a:ext>
            </a:extLst>
          </p:cNvPr>
          <p:cNvSpPr/>
          <p:nvPr/>
        </p:nvSpPr>
        <p:spPr>
          <a:xfrm>
            <a:off x="6470650" y="7168763"/>
            <a:ext cx="6477000" cy="1219200"/>
          </a:xfrm>
          <a:prstGeom prst="round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sz="2800" dirty="0"/>
              <a:t>WEBHOOKS (PARA PLATAFORMAS EXTERNAS)</a:t>
            </a:r>
          </a:p>
        </p:txBody>
      </p:sp>
      <p:sp>
        <p:nvSpPr>
          <p:cNvPr id="10" name="Rectángulo redondeado 9">
            <a:extLst>
              <a:ext uri="{FF2B5EF4-FFF2-40B4-BE49-F238E27FC236}">
                <a16:creationId xmlns:a16="http://schemas.microsoft.com/office/drawing/2014/main" id="{E2567188-05E5-CFBC-7058-6CC7910166B1}"/>
              </a:ext>
            </a:extLst>
          </p:cNvPr>
          <p:cNvSpPr/>
          <p:nvPr/>
        </p:nvSpPr>
        <p:spPr>
          <a:xfrm>
            <a:off x="6447925" y="8995897"/>
            <a:ext cx="6477000" cy="1598308"/>
          </a:xfrm>
          <a:prstGeom prst="round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L" sz="2800" dirty="0"/>
              <a:t>SUPABASE</a:t>
            </a:r>
          </a:p>
          <a:p>
            <a:pPr algn="ctr"/>
            <a:r>
              <a:rPr lang="es-CL" sz="2800" dirty="0"/>
              <a:t>BASE DATOS</a:t>
            </a:r>
          </a:p>
          <a:p>
            <a:pPr algn="ctr"/>
            <a:r>
              <a:rPr lang="es-CL" sz="2800" dirty="0"/>
              <a:t>AUTENTICACIÓN</a:t>
            </a:r>
          </a:p>
        </p:txBody>
      </p:sp>
      <p:sp>
        <p:nvSpPr>
          <p:cNvPr id="12" name="Flecha derecha 11">
            <a:extLst>
              <a:ext uri="{FF2B5EF4-FFF2-40B4-BE49-F238E27FC236}">
                <a16:creationId xmlns:a16="http://schemas.microsoft.com/office/drawing/2014/main" id="{F65CEDE8-0D11-9E93-31F9-3CEC2F186E6D}"/>
              </a:ext>
            </a:extLst>
          </p:cNvPr>
          <p:cNvSpPr/>
          <p:nvPr/>
        </p:nvSpPr>
        <p:spPr>
          <a:xfrm rot="10183019">
            <a:off x="6470650" y="3466042"/>
            <a:ext cx="1600200" cy="3048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3" name="Flecha derecha 12">
            <a:extLst>
              <a:ext uri="{FF2B5EF4-FFF2-40B4-BE49-F238E27FC236}">
                <a16:creationId xmlns:a16="http://schemas.microsoft.com/office/drawing/2014/main" id="{96BE5F1E-07FD-D232-C582-CD5BD2943DC0}"/>
              </a:ext>
            </a:extLst>
          </p:cNvPr>
          <p:cNvSpPr/>
          <p:nvPr/>
        </p:nvSpPr>
        <p:spPr>
          <a:xfrm rot="667936">
            <a:off x="11347450" y="3466212"/>
            <a:ext cx="1600200" cy="3048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6" name="Flecha derecha 15">
            <a:extLst>
              <a:ext uri="{FF2B5EF4-FFF2-40B4-BE49-F238E27FC236}">
                <a16:creationId xmlns:a16="http://schemas.microsoft.com/office/drawing/2014/main" id="{C0D2BDB7-2F8E-536B-1884-652D163EE8CD}"/>
              </a:ext>
            </a:extLst>
          </p:cNvPr>
          <p:cNvSpPr/>
          <p:nvPr/>
        </p:nvSpPr>
        <p:spPr>
          <a:xfrm rot="5400000">
            <a:off x="4990566" y="5187427"/>
            <a:ext cx="293168" cy="38099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Flecha derecha 17">
            <a:extLst>
              <a:ext uri="{FF2B5EF4-FFF2-40B4-BE49-F238E27FC236}">
                <a16:creationId xmlns:a16="http://schemas.microsoft.com/office/drawing/2014/main" id="{2E7178CF-1945-E205-5876-633196D57544}"/>
              </a:ext>
            </a:extLst>
          </p:cNvPr>
          <p:cNvSpPr/>
          <p:nvPr/>
        </p:nvSpPr>
        <p:spPr>
          <a:xfrm rot="5400000">
            <a:off x="14200216" y="5181610"/>
            <a:ext cx="304804" cy="38100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0" name="Flecha derecha 19">
            <a:extLst>
              <a:ext uri="{FF2B5EF4-FFF2-40B4-BE49-F238E27FC236}">
                <a16:creationId xmlns:a16="http://schemas.microsoft.com/office/drawing/2014/main" id="{48772B97-7291-20B6-F1FC-6B5A0E595B2D}"/>
              </a:ext>
            </a:extLst>
          </p:cNvPr>
          <p:cNvSpPr/>
          <p:nvPr/>
        </p:nvSpPr>
        <p:spPr>
          <a:xfrm rot="6882670">
            <a:off x="12995805" y="7074914"/>
            <a:ext cx="387485" cy="31282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4" name="Flecha derecha 23">
            <a:extLst>
              <a:ext uri="{FF2B5EF4-FFF2-40B4-BE49-F238E27FC236}">
                <a16:creationId xmlns:a16="http://schemas.microsoft.com/office/drawing/2014/main" id="{D79D368B-BFB2-4FBF-8300-BEF19F5C6495}"/>
              </a:ext>
            </a:extLst>
          </p:cNvPr>
          <p:cNvSpPr/>
          <p:nvPr/>
        </p:nvSpPr>
        <p:spPr>
          <a:xfrm>
            <a:off x="4206393" y="9553663"/>
            <a:ext cx="1945467" cy="48277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5" name="Flecha derecha 24">
            <a:extLst>
              <a:ext uri="{FF2B5EF4-FFF2-40B4-BE49-F238E27FC236}">
                <a16:creationId xmlns:a16="http://schemas.microsoft.com/office/drawing/2014/main" id="{0B482227-C695-3AB4-EBAE-13A054BCD2EA}"/>
              </a:ext>
            </a:extLst>
          </p:cNvPr>
          <p:cNvSpPr/>
          <p:nvPr/>
        </p:nvSpPr>
        <p:spPr>
          <a:xfrm rot="10800000">
            <a:off x="13211984" y="9553663"/>
            <a:ext cx="1945467" cy="48277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28" name="Flecha derecha 27">
            <a:extLst>
              <a:ext uri="{FF2B5EF4-FFF2-40B4-BE49-F238E27FC236}">
                <a16:creationId xmlns:a16="http://schemas.microsoft.com/office/drawing/2014/main" id="{54725D7A-D3D7-B814-F860-898B199D5E62}"/>
              </a:ext>
            </a:extLst>
          </p:cNvPr>
          <p:cNvSpPr/>
          <p:nvPr/>
        </p:nvSpPr>
        <p:spPr>
          <a:xfrm rot="3251685">
            <a:off x="6027301" y="7062778"/>
            <a:ext cx="387485" cy="31282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37120504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F58081-F795-7577-8C0F-31C76F97F2FE}"/>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DBACF144-8677-6AE3-359D-077B37FC135A}"/>
              </a:ext>
            </a:extLst>
          </p:cNvPr>
          <p:cNvSpPr>
            <a:spLocks noGrp="1"/>
          </p:cNvSpPr>
          <p:nvPr>
            <p:ph type="title"/>
          </p:nvPr>
        </p:nvSpPr>
        <p:spPr>
          <a:xfrm>
            <a:off x="2432050" y="714594"/>
            <a:ext cx="16988263" cy="738664"/>
          </a:xfrm>
        </p:spPr>
        <p:txBody>
          <a:bodyPr/>
          <a:lstStyle/>
          <a:p>
            <a:r>
              <a:rPr lang="es-CL" sz="4800" dirty="0"/>
              <a:t>Topología y pruebas</a:t>
            </a:r>
            <a:endParaRPr lang="es-CL" dirty="0"/>
          </a:p>
        </p:txBody>
      </p:sp>
      <p:graphicFrame>
        <p:nvGraphicFramePr>
          <p:cNvPr id="4" name="Gráfico 3">
            <a:extLst>
              <a:ext uri="{FF2B5EF4-FFF2-40B4-BE49-F238E27FC236}">
                <a16:creationId xmlns:a16="http://schemas.microsoft.com/office/drawing/2014/main" id="{22C3303C-7E90-9730-1CFF-C4C98CFE6979}"/>
              </a:ext>
            </a:extLst>
          </p:cNvPr>
          <p:cNvGraphicFramePr/>
          <p:nvPr>
            <p:extLst>
              <p:ext uri="{D42A27DB-BD31-4B8C-83A1-F6EECF244321}">
                <p14:modId xmlns:p14="http://schemas.microsoft.com/office/powerpoint/2010/main" val="291462864"/>
              </p:ext>
            </p:extLst>
          </p:nvPr>
        </p:nvGraphicFramePr>
        <p:xfrm>
          <a:off x="1136650" y="2378075"/>
          <a:ext cx="8915400" cy="731595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Gráfico 10">
            <a:extLst>
              <a:ext uri="{FF2B5EF4-FFF2-40B4-BE49-F238E27FC236}">
                <a16:creationId xmlns:a16="http://schemas.microsoft.com/office/drawing/2014/main" id="{7FC4BB0A-FA65-5154-20A5-A0D01B2F3DF4}"/>
              </a:ext>
            </a:extLst>
          </p:cNvPr>
          <p:cNvGraphicFramePr/>
          <p:nvPr>
            <p:extLst>
              <p:ext uri="{D42A27DB-BD31-4B8C-83A1-F6EECF244321}">
                <p14:modId xmlns:p14="http://schemas.microsoft.com/office/powerpoint/2010/main" val="4134541468"/>
              </p:ext>
            </p:extLst>
          </p:nvPr>
        </p:nvGraphicFramePr>
        <p:xfrm>
          <a:off x="9213850" y="2378075"/>
          <a:ext cx="8915401" cy="682977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678719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4AB15F6E-4DD6-0647-EF57-2FCC3CD6F3C0}"/>
              </a:ext>
            </a:extLst>
          </p:cNvPr>
          <p:cNvSpPr txBox="1">
            <a:spLocks/>
          </p:cNvSpPr>
          <p:nvPr/>
        </p:nvSpPr>
        <p:spPr>
          <a:xfrm>
            <a:off x="7461250" y="7225347"/>
            <a:ext cx="1905000" cy="1477328"/>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9600" dirty="0">
                <a:solidFill>
                  <a:srgbClr val="257CE1"/>
                </a:solidFill>
                <a:latin typeface="Arial Black" panose="020B0604020202020204" pitchFamily="34" charset="0"/>
                <a:cs typeface="Arial Black" panose="020B0604020202020204" pitchFamily="34" charset="0"/>
              </a:rPr>
              <a:t>06</a:t>
            </a:r>
          </a:p>
        </p:txBody>
      </p:sp>
      <p:sp>
        <p:nvSpPr>
          <p:cNvPr id="7" name="Título 1">
            <a:extLst>
              <a:ext uri="{FF2B5EF4-FFF2-40B4-BE49-F238E27FC236}">
                <a16:creationId xmlns:a16="http://schemas.microsoft.com/office/drawing/2014/main" id="{4F48FFCB-5E44-EDEE-2659-BCECB169E915}"/>
              </a:ext>
            </a:extLst>
          </p:cNvPr>
          <p:cNvSpPr>
            <a:spLocks noGrp="1"/>
          </p:cNvSpPr>
          <p:nvPr>
            <p:ph type="title"/>
          </p:nvPr>
        </p:nvSpPr>
        <p:spPr>
          <a:xfrm>
            <a:off x="11271250" y="7407275"/>
            <a:ext cx="8153400" cy="2031325"/>
          </a:xfrm>
        </p:spPr>
        <p:txBody>
          <a:bodyPr/>
          <a:lstStyle/>
          <a:p>
            <a:pPr algn="l"/>
            <a:r>
              <a:rPr lang="es-CL" sz="6600" dirty="0"/>
              <a:t>Resultados y Conclusión</a:t>
            </a:r>
          </a:p>
        </p:txBody>
      </p:sp>
    </p:spTree>
    <p:extLst>
      <p:ext uri="{BB962C8B-B14F-4D97-AF65-F5344CB8AC3E}">
        <p14:creationId xmlns:p14="http://schemas.microsoft.com/office/powerpoint/2010/main" val="1757146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2E4FF545-BFB2-69E3-104F-3CA7509FAE80}"/>
              </a:ext>
            </a:extLst>
          </p:cNvPr>
          <p:cNvPicPr>
            <a:picLocks noChangeAspect="1"/>
          </p:cNvPicPr>
          <p:nvPr/>
        </p:nvPicPr>
        <p:blipFill>
          <a:blip r:embed="rId4">
            <a:alphaModFix/>
          </a:blip>
          <a:stretch>
            <a:fillRect/>
          </a:stretch>
        </p:blipFill>
        <p:spPr>
          <a:xfrm>
            <a:off x="-119764" y="-810167"/>
            <a:ext cx="20343628" cy="10792945"/>
          </a:xfrm>
          <a:prstGeom prst="rect">
            <a:avLst/>
          </a:prstGeom>
        </p:spPr>
      </p:pic>
      <p:pic>
        <p:nvPicPr>
          <p:cNvPr id="2" name="get">
            <a:hlinkClick r:id="" action="ppaction://media"/>
            <a:extLst>
              <a:ext uri="{FF2B5EF4-FFF2-40B4-BE49-F238E27FC236}">
                <a16:creationId xmlns:a16="http://schemas.microsoft.com/office/drawing/2014/main" id="{B45D2B70-1FD3-6BBB-ECA3-0A2B533DFF7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69553" y="-212725"/>
            <a:ext cx="18364994" cy="9871330"/>
          </a:xfrm>
          <a:prstGeom prst="rect">
            <a:avLst/>
          </a:prstGeom>
        </p:spPr>
      </p:pic>
      <p:pic>
        <p:nvPicPr>
          <p:cNvPr id="5" name="Imagen 4">
            <a:extLst>
              <a:ext uri="{FF2B5EF4-FFF2-40B4-BE49-F238E27FC236}">
                <a16:creationId xmlns:a16="http://schemas.microsoft.com/office/drawing/2014/main" id="{5A33DC64-C98C-AA57-9089-FB2DCDF2150B}"/>
              </a:ext>
            </a:extLst>
          </p:cNvPr>
          <p:cNvPicPr>
            <a:picLocks noChangeAspect="1"/>
          </p:cNvPicPr>
          <p:nvPr/>
        </p:nvPicPr>
        <p:blipFill>
          <a:blip r:embed="rId4">
            <a:alphaModFix/>
          </a:blip>
          <a:stretch>
            <a:fillRect/>
          </a:stretch>
        </p:blipFill>
        <p:spPr>
          <a:xfrm>
            <a:off x="-110072" y="-536898"/>
            <a:ext cx="20343628" cy="1664242"/>
          </a:xfrm>
          <a:prstGeom prst="rect">
            <a:avLst/>
          </a:prstGeom>
        </p:spPr>
      </p:pic>
      <p:sp>
        <p:nvSpPr>
          <p:cNvPr id="3" name="CuadroTexto 2">
            <a:extLst>
              <a:ext uri="{FF2B5EF4-FFF2-40B4-BE49-F238E27FC236}">
                <a16:creationId xmlns:a16="http://schemas.microsoft.com/office/drawing/2014/main" id="{46288908-181E-D369-97B9-FA4FD113EF01}"/>
              </a:ext>
            </a:extLst>
          </p:cNvPr>
          <p:cNvSpPr txBox="1"/>
          <p:nvPr/>
        </p:nvSpPr>
        <p:spPr>
          <a:xfrm>
            <a:off x="879245" y="419458"/>
            <a:ext cx="8001000" cy="707886"/>
          </a:xfrm>
          <a:prstGeom prst="rect">
            <a:avLst/>
          </a:prstGeom>
          <a:noFill/>
        </p:spPr>
        <p:txBody>
          <a:bodyPr wrap="square" rtlCol="0">
            <a:spAutoFit/>
          </a:bodyPr>
          <a:lstStyle/>
          <a:p>
            <a:r>
              <a:rPr lang="es-CL" sz="4000" b="1" dirty="0">
                <a:solidFill>
                  <a:schemeClr val="bg1"/>
                </a:solidFill>
              </a:rPr>
              <a:t>RESULTADOS - DEMO</a:t>
            </a:r>
          </a:p>
        </p:txBody>
      </p:sp>
    </p:spTree>
    <p:extLst>
      <p:ext uri="{BB962C8B-B14F-4D97-AF65-F5344CB8AC3E}">
        <p14:creationId xmlns:p14="http://schemas.microsoft.com/office/powerpoint/2010/main" val="2209943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81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87A9F761-F66D-564C-A85F-5D24B1E7B998}"/>
              </a:ext>
            </a:extLst>
          </p:cNvPr>
          <p:cNvSpPr>
            <a:spLocks noGrp="1"/>
          </p:cNvSpPr>
          <p:nvPr>
            <p:ph type="title"/>
          </p:nvPr>
        </p:nvSpPr>
        <p:spPr>
          <a:xfrm>
            <a:off x="4413250" y="7559675"/>
            <a:ext cx="10134600" cy="1015663"/>
          </a:xfrm>
        </p:spPr>
        <p:txBody>
          <a:bodyPr/>
          <a:lstStyle/>
          <a:p>
            <a:pPr algn="r"/>
            <a:r>
              <a:rPr lang="es-CL" sz="6600" dirty="0"/>
              <a:t>Equipo de trabajo</a:t>
            </a:r>
          </a:p>
        </p:txBody>
      </p:sp>
      <p:sp>
        <p:nvSpPr>
          <p:cNvPr id="4" name="Título 1">
            <a:extLst>
              <a:ext uri="{FF2B5EF4-FFF2-40B4-BE49-F238E27FC236}">
                <a16:creationId xmlns:a16="http://schemas.microsoft.com/office/drawing/2014/main" id="{DC622BE7-4A49-A749-B2F2-EA3AD97A1AEF}"/>
              </a:ext>
            </a:extLst>
          </p:cNvPr>
          <p:cNvSpPr txBox="1">
            <a:spLocks/>
          </p:cNvSpPr>
          <p:nvPr/>
        </p:nvSpPr>
        <p:spPr>
          <a:xfrm>
            <a:off x="12677531" y="6082347"/>
            <a:ext cx="1905000" cy="1477328"/>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r"/>
            <a:r>
              <a:rPr lang="es-CL" sz="9600" dirty="0">
                <a:latin typeface="Arial Black" panose="020B0604020202020204" pitchFamily="34" charset="0"/>
                <a:cs typeface="Arial Black" panose="020B0604020202020204" pitchFamily="34" charset="0"/>
              </a:rPr>
              <a:t>01</a:t>
            </a:r>
          </a:p>
        </p:txBody>
      </p:sp>
    </p:spTree>
    <p:extLst>
      <p:ext uri="{BB962C8B-B14F-4D97-AF65-F5344CB8AC3E}">
        <p14:creationId xmlns:p14="http://schemas.microsoft.com/office/powerpoint/2010/main" val="31175710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98E1FD-0BF4-6E42-BE25-B092E08DFAA4}"/>
            </a:ext>
          </a:extLst>
        </p:cNvPr>
        <p:cNvGrpSpPr/>
        <p:nvPr/>
      </p:nvGrpSpPr>
      <p:grpSpPr>
        <a:xfrm>
          <a:off x="0" y="0"/>
          <a:ext cx="0" cy="0"/>
          <a:chOff x="0" y="0"/>
          <a:chExt cx="0" cy="0"/>
        </a:xfrm>
      </p:grpSpPr>
      <p:pic>
        <p:nvPicPr>
          <p:cNvPr id="6" name="Imagen 5">
            <a:extLst>
              <a:ext uri="{FF2B5EF4-FFF2-40B4-BE49-F238E27FC236}">
                <a16:creationId xmlns:a16="http://schemas.microsoft.com/office/drawing/2014/main" id="{F362CB46-B6A3-EF00-D891-CCE4101DE21C}"/>
              </a:ext>
            </a:extLst>
          </p:cNvPr>
          <p:cNvPicPr>
            <a:picLocks noChangeAspect="1"/>
          </p:cNvPicPr>
          <p:nvPr/>
        </p:nvPicPr>
        <p:blipFill>
          <a:blip r:embed="rId2">
            <a:alphaModFix amt="52000"/>
          </a:blip>
          <a:stretch>
            <a:fillRect/>
          </a:stretch>
        </p:blipFill>
        <p:spPr>
          <a:xfrm>
            <a:off x="0" y="3140076"/>
            <a:ext cx="15408870" cy="8186922"/>
          </a:xfrm>
          <a:prstGeom prst="rect">
            <a:avLst/>
          </a:prstGeom>
        </p:spPr>
      </p:pic>
      <p:pic>
        <p:nvPicPr>
          <p:cNvPr id="5" name="Imagen 4">
            <a:extLst>
              <a:ext uri="{FF2B5EF4-FFF2-40B4-BE49-F238E27FC236}">
                <a16:creationId xmlns:a16="http://schemas.microsoft.com/office/drawing/2014/main" id="{792FD469-0A6E-2C63-0210-1B76979C8CFE}"/>
              </a:ext>
            </a:extLst>
          </p:cNvPr>
          <p:cNvPicPr>
            <a:picLocks noChangeAspect="1"/>
          </p:cNvPicPr>
          <p:nvPr/>
        </p:nvPicPr>
        <p:blipFill>
          <a:blip r:embed="rId2"/>
          <a:stretch>
            <a:fillRect/>
          </a:stretch>
        </p:blipFill>
        <p:spPr>
          <a:xfrm>
            <a:off x="11457516" y="-682070"/>
            <a:ext cx="12037484" cy="2907745"/>
          </a:xfrm>
          <a:prstGeom prst="rect">
            <a:avLst/>
          </a:prstGeom>
        </p:spPr>
      </p:pic>
      <p:pic>
        <p:nvPicPr>
          <p:cNvPr id="4" name="Imagen 3">
            <a:extLst>
              <a:ext uri="{FF2B5EF4-FFF2-40B4-BE49-F238E27FC236}">
                <a16:creationId xmlns:a16="http://schemas.microsoft.com/office/drawing/2014/main" id="{1C4B45C1-2C62-986B-1FC9-932EDF228DE2}"/>
              </a:ext>
            </a:extLst>
          </p:cNvPr>
          <p:cNvPicPr>
            <a:picLocks noChangeAspect="1"/>
          </p:cNvPicPr>
          <p:nvPr/>
        </p:nvPicPr>
        <p:blipFill>
          <a:blip r:embed="rId2">
            <a:alphaModFix amt="52000"/>
          </a:blip>
          <a:stretch>
            <a:fillRect/>
          </a:stretch>
        </p:blipFill>
        <p:spPr>
          <a:xfrm>
            <a:off x="1136650" y="3521074"/>
            <a:ext cx="15359643" cy="6740307"/>
          </a:xfrm>
          <a:prstGeom prst="rect">
            <a:avLst/>
          </a:prstGeom>
        </p:spPr>
      </p:pic>
      <p:sp>
        <p:nvSpPr>
          <p:cNvPr id="2" name="Título 1">
            <a:extLst>
              <a:ext uri="{FF2B5EF4-FFF2-40B4-BE49-F238E27FC236}">
                <a16:creationId xmlns:a16="http://schemas.microsoft.com/office/drawing/2014/main" id="{653681CA-B459-ADE2-56B1-5F392BBDE9AC}"/>
              </a:ext>
            </a:extLst>
          </p:cNvPr>
          <p:cNvSpPr>
            <a:spLocks noGrp="1"/>
          </p:cNvSpPr>
          <p:nvPr>
            <p:ph type="title"/>
          </p:nvPr>
        </p:nvSpPr>
        <p:spPr>
          <a:xfrm>
            <a:off x="13404850" y="678636"/>
            <a:ext cx="3467100" cy="738664"/>
          </a:xfrm>
        </p:spPr>
        <p:txBody>
          <a:bodyPr/>
          <a:lstStyle/>
          <a:p>
            <a:r>
              <a:rPr lang="es-CL" dirty="0">
                <a:solidFill>
                  <a:schemeClr val="bg1"/>
                </a:solidFill>
              </a:rPr>
              <a:t>Conclusión</a:t>
            </a:r>
          </a:p>
        </p:txBody>
      </p:sp>
      <p:sp>
        <p:nvSpPr>
          <p:cNvPr id="12" name="CuadroTexto 11">
            <a:extLst>
              <a:ext uri="{FF2B5EF4-FFF2-40B4-BE49-F238E27FC236}">
                <a16:creationId xmlns:a16="http://schemas.microsoft.com/office/drawing/2014/main" id="{EC2DBA96-08CE-7921-373F-5CDFDF023787}"/>
              </a:ext>
            </a:extLst>
          </p:cNvPr>
          <p:cNvSpPr txBox="1"/>
          <p:nvPr/>
        </p:nvSpPr>
        <p:spPr>
          <a:xfrm>
            <a:off x="1441450" y="3521075"/>
            <a:ext cx="13411200" cy="6740307"/>
          </a:xfrm>
          <a:prstGeom prst="rect">
            <a:avLst/>
          </a:prstGeom>
          <a:noFill/>
        </p:spPr>
        <p:txBody>
          <a:bodyPr wrap="square">
            <a:spAutoFit/>
          </a:bodyPr>
          <a:lstStyle/>
          <a:p>
            <a:r>
              <a:rPr lang="es-CL" sz="3600" dirty="0">
                <a:solidFill>
                  <a:schemeClr val="bg1"/>
                </a:solidFill>
                <a:effectLst/>
                <a:latin typeface=".AppleSystemUIFont"/>
              </a:rPr>
              <a:t>La topología del proyecto no solo se centra en crear una plataforma que habilite un flujo eficiente entre </a:t>
            </a:r>
            <a:r>
              <a:rPr lang="es-CL" sz="3600" dirty="0" err="1">
                <a:solidFill>
                  <a:schemeClr val="bg1"/>
                </a:solidFill>
                <a:effectLst/>
                <a:latin typeface=".AppleSystemUIFont"/>
              </a:rPr>
              <a:t>brokers</a:t>
            </a:r>
            <a:r>
              <a:rPr lang="es-CL" sz="3600" dirty="0">
                <a:solidFill>
                  <a:schemeClr val="bg1"/>
                </a:solidFill>
                <a:effectLst/>
                <a:latin typeface=".AppleSystemUIFont"/>
              </a:rPr>
              <a:t> latinoamericanos e inmobiliarias mexicanas, sino también en ofrecer un valor agregado significativo: la integración mediante </a:t>
            </a:r>
            <a:r>
              <a:rPr lang="es-CL" sz="3600" dirty="0" err="1">
                <a:solidFill>
                  <a:schemeClr val="bg1"/>
                </a:solidFill>
                <a:effectLst/>
                <a:latin typeface=".AppleSystemUIFont"/>
              </a:rPr>
              <a:t>webhooks</a:t>
            </a:r>
            <a:r>
              <a:rPr lang="es-CL" sz="3600" dirty="0">
                <a:solidFill>
                  <a:schemeClr val="bg1"/>
                </a:solidFill>
                <a:effectLst/>
                <a:latin typeface=".AppleSystemUIFont"/>
              </a:rPr>
              <a:t>, que permite su conexión con cualquier CRM o canal de gestión. Además, el proyecto fue diseñado para generar una gran cantidad de datos relevantes, no solo para las inmobiliarias, sino también para el gobierno, al plantear un modelo innovador y trascendental que aborda problemas sociales. Este enfoque permite pensar más allá de un simple mercado, proponiendo una solución social sin precedentes, orientada a temas como la migración planificada, transformando así el sector inmobiliario en un vehículo de impacto social y económico a gran escala.</a:t>
            </a:r>
          </a:p>
        </p:txBody>
      </p:sp>
    </p:spTree>
    <p:extLst>
      <p:ext uri="{BB962C8B-B14F-4D97-AF65-F5344CB8AC3E}">
        <p14:creationId xmlns:p14="http://schemas.microsoft.com/office/powerpoint/2010/main" val="20255785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5D0A4D-C314-2A9B-4168-5FC8B849AF3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7820A65-D048-8BA0-05A9-675B3DC5280F}"/>
              </a:ext>
            </a:extLst>
          </p:cNvPr>
          <p:cNvSpPr>
            <a:spLocks noGrp="1"/>
          </p:cNvSpPr>
          <p:nvPr>
            <p:ph type="ctrTitle"/>
          </p:nvPr>
        </p:nvSpPr>
        <p:spPr>
          <a:xfrm>
            <a:off x="3308349" y="8626475"/>
            <a:ext cx="8749511" cy="738664"/>
          </a:xfrm>
        </p:spPr>
        <p:txBody>
          <a:bodyPr/>
          <a:lstStyle/>
          <a:p>
            <a:r>
              <a:rPr lang="es-CL" sz="4800" spc="-10" dirty="0"/>
              <a:t>INMO - BROKERS</a:t>
            </a:r>
            <a:endParaRPr lang="es-CL" sz="4800" dirty="0"/>
          </a:p>
        </p:txBody>
      </p:sp>
      <p:sp>
        <p:nvSpPr>
          <p:cNvPr id="3" name="Subtítulo 2">
            <a:extLst>
              <a:ext uri="{FF2B5EF4-FFF2-40B4-BE49-F238E27FC236}">
                <a16:creationId xmlns:a16="http://schemas.microsoft.com/office/drawing/2014/main" id="{C9C5108B-7C52-936E-9851-EA055CC55D91}"/>
              </a:ext>
            </a:extLst>
          </p:cNvPr>
          <p:cNvSpPr>
            <a:spLocks noGrp="1"/>
          </p:cNvSpPr>
          <p:nvPr>
            <p:ph type="subTitle" idx="4"/>
          </p:nvPr>
        </p:nvSpPr>
        <p:spPr>
          <a:xfrm>
            <a:off x="3727450" y="9617075"/>
            <a:ext cx="7911311" cy="1107996"/>
          </a:xfrm>
        </p:spPr>
        <p:txBody>
          <a:bodyPr/>
          <a:lstStyle/>
          <a:p>
            <a:pPr marL="342900" indent="-342900">
              <a:buFont typeface="Arial" panose="020B0604020202020204" pitchFamily="34" charset="0"/>
              <a:buChar char="•"/>
            </a:pPr>
            <a:r>
              <a:rPr lang="es-CL" dirty="0">
                <a:latin typeface="Arial"/>
                <a:cs typeface="Arial"/>
              </a:rPr>
              <a:t>Luis Ledezma</a:t>
            </a:r>
            <a:endParaRPr lang="es-CL" sz="2400" dirty="0">
              <a:latin typeface="Arial"/>
              <a:cs typeface="Arial"/>
            </a:endParaRPr>
          </a:p>
          <a:p>
            <a:pPr marL="342900" indent="-342900">
              <a:buFont typeface="Arial" panose="020B0604020202020204" pitchFamily="34" charset="0"/>
              <a:buChar char="•"/>
            </a:pPr>
            <a:r>
              <a:rPr lang="es-CL" sz="2400" dirty="0">
                <a:latin typeface="Arial"/>
                <a:cs typeface="Arial"/>
              </a:rPr>
              <a:t>Víctor Bastías</a:t>
            </a:r>
          </a:p>
          <a:p>
            <a:r>
              <a:rPr lang="es-CL" sz="2400" b="1" dirty="0">
                <a:latin typeface="Arial"/>
                <a:cs typeface="Arial"/>
              </a:rPr>
              <a:t>				Maipú, 22 Diciembre 2024</a:t>
            </a:r>
          </a:p>
        </p:txBody>
      </p:sp>
      <p:sp>
        <p:nvSpPr>
          <p:cNvPr id="4" name="Rectángulo 3">
            <a:extLst>
              <a:ext uri="{FF2B5EF4-FFF2-40B4-BE49-F238E27FC236}">
                <a16:creationId xmlns:a16="http://schemas.microsoft.com/office/drawing/2014/main" id="{D6912B80-CC20-FCC1-2267-ED744FFAB9E7}"/>
              </a:ext>
            </a:extLst>
          </p:cNvPr>
          <p:cNvSpPr/>
          <p:nvPr/>
        </p:nvSpPr>
        <p:spPr>
          <a:xfrm>
            <a:off x="14014450" y="3444875"/>
            <a:ext cx="4887877" cy="1015663"/>
          </a:xfrm>
          <a:prstGeom prst="rect">
            <a:avLst/>
          </a:prstGeom>
        </p:spPr>
        <p:txBody>
          <a:bodyPr wrap="none">
            <a:spAutoFit/>
          </a:bodyPr>
          <a:lstStyle/>
          <a:p>
            <a:r>
              <a:rPr lang="es-CL" sz="6000" b="1" dirty="0">
                <a:solidFill>
                  <a:schemeClr val="bg1"/>
                </a:solidFill>
                <a:effectLst>
                  <a:outerShdw blurRad="38100" dist="38100" dir="2700000" algn="tl">
                    <a:srgbClr val="000000">
                      <a:alpha val="43137"/>
                    </a:srgbClr>
                  </a:outerShdw>
                </a:effectLst>
                <a:latin typeface="Arial Black" panose="020B0604020202020204" pitchFamily="34" charset="0"/>
                <a:cs typeface="Arial Black" panose="020B0604020202020204" pitchFamily="34" charset="0"/>
              </a:rPr>
              <a:t>CAPSTONE</a:t>
            </a:r>
          </a:p>
        </p:txBody>
      </p:sp>
    </p:spTree>
    <p:extLst>
      <p:ext uri="{BB962C8B-B14F-4D97-AF65-F5344CB8AC3E}">
        <p14:creationId xmlns:p14="http://schemas.microsoft.com/office/powerpoint/2010/main" val="1702139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11FCC6-3B49-9D46-8B62-80E94C906F0A}"/>
              </a:ext>
            </a:extLst>
          </p:cNvPr>
          <p:cNvSpPr>
            <a:spLocks noGrp="1"/>
          </p:cNvSpPr>
          <p:nvPr>
            <p:ph type="title"/>
          </p:nvPr>
        </p:nvSpPr>
        <p:spPr>
          <a:xfrm>
            <a:off x="2508250" y="775509"/>
            <a:ext cx="4432456" cy="738664"/>
          </a:xfrm>
        </p:spPr>
        <p:txBody>
          <a:bodyPr/>
          <a:lstStyle/>
          <a:p>
            <a:r>
              <a:rPr lang="es-CL" dirty="0"/>
              <a:t>Luis Ledezma</a:t>
            </a:r>
          </a:p>
        </p:txBody>
      </p:sp>
      <p:sp>
        <p:nvSpPr>
          <p:cNvPr id="3" name="Título 1">
            <a:extLst>
              <a:ext uri="{FF2B5EF4-FFF2-40B4-BE49-F238E27FC236}">
                <a16:creationId xmlns:a16="http://schemas.microsoft.com/office/drawing/2014/main" id="{871C46D1-083E-F3AB-F094-530B0388328C}"/>
              </a:ext>
            </a:extLst>
          </p:cNvPr>
          <p:cNvSpPr txBox="1">
            <a:spLocks/>
          </p:cNvSpPr>
          <p:nvPr/>
        </p:nvSpPr>
        <p:spPr>
          <a:xfrm>
            <a:off x="1136650" y="1997075"/>
            <a:ext cx="8915400" cy="738664"/>
          </a:xfrm>
          <a:prstGeom prst="rect">
            <a:avLst/>
          </a:prstGeom>
        </p:spPr>
        <p:txBody>
          <a:bodyPr wrap="square" lIns="0" tIns="0" rIns="0" bIns="0">
            <a:spAutoFit/>
          </a:bodyPr>
          <a:lstStyle>
            <a:lvl1pPr>
              <a:defRPr sz="4800" b="1" i="0">
                <a:solidFill>
                  <a:schemeClr val="tx1"/>
                </a:solidFill>
                <a:latin typeface="Arial"/>
                <a:ea typeface="+mj-ea"/>
                <a:cs typeface="Arial"/>
              </a:defRPr>
            </a:lvl1pPr>
          </a:lstStyle>
          <a:p>
            <a:r>
              <a:rPr lang="es-CL" b="1" dirty="0">
                <a:solidFill>
                  <a:srgbClr val="0E0E0E"/>
                </a:solidFill>
                <a:effectLst/>
                <a:latin typeface=".AppleSystemUIFont"/>
              </a:rPr>
              <a:t>Director de Desarrollo Tecnológico</a:t>
            </a:r>
            <a:endParaRPr lang="es-CL" dirty="0">
              <a:solidFill>
                <a:srgbClr val="0E0E0E"/>
              </a:solidFill>
              <a:effectLst/>
              <a:latin typeface=".AppleSystemUIFont"/>
            </a:endParaRPr>
          </a:p>
        </p:txBody>
      </p:sp>
      <p:sp>
        <p:nvSpPr>
          <p:cNvPr id="5" name="Título 1">
            <a:extLst>
              <a:ext uri="{FF2B5EF4-FFF2-40B4-BE49-F238E27FC236}">
                <a16:creationId xmlns:a16="http://schemas.microsoft.com/office/drawing/2014/main" id="{FFF48784-F558-B399-2533-1392AEB82D6D}"/>
              </a:ext>
            </a:extLst>
          </p:cNvPr>
          <p:cNvSpPr txBox="1">
            <a:spLocks/>
          </p:cNvSpPr>
          <p:nvPr/>
        </p:nvSpPr>
        <p:spPr>
          <a:xfrm>
            <a:off x="2203450" y="2902545"/>
            <a:ext cx="16306800" cy="6463308"/>
          </a:xfrm>
          <a:prstGeom prst="rect">
            <a:avLst/>
          </a:prstGeom>
        </p:spPr>
        <p:txBody>
          <a:bodyPr wrap="square" lIns="0" tIns="0" rIns="0" bIns="0">
            <a:spAutoFit/>
          </a:bodyPr>
          <a:lstStyle>
            <a:lvl1pPr>
              <a:defRPr sz="4800" b="1" i="0">
                <a:solidFill>
                  <a:schemeClr val="tx1"/>
                </a:solidFill>
                <a:latin typeface="Arial"/>
                <a:ea typeface="+mj-ea"/>
                <a:cs typeface="Arial"/>
              </a:defRPr>
            </a:lvl1pPr>
          </a:lstStyle>
          <a:p>
            <a:pPr>
              <a:spcBef>
                <a:spcPts val="900"/>
              </a:spcBef>
            </a:pPr>
            <a:r>
              <a:rPr lang="es-CL" sz="3600" dirty="0">
                <a:solidFill>
                  <a:srgbClr val="0E0E0E"/>
                </a:solidFill>
                <a:effectLst/>
                <a:latin typeface=".AppleSystemUIFont"/>
              </a:rPr>
              <a:t>• </a:t>
            </a:r>
            <a:r>
              <a:rPr lang="es-CL" sz="3600" b="1" dirty="0">
                <a:solidFill>
                  <a:srgbClr val="0E0E0E"/>
                </a:solidFill>
                <a:effectLst/>
                <a:latin typeface=".AppleSystemUIFont"/>
              </a:rPr>
              <a:t>Programación y desarrollo</a:t>
            </a:r>
            <a:endParaRPr lang="es-CL" sz="3600" dirty="0">
              <a:solidFill>
                <a:srgbClr val="0E0E0E"/>
              </a:solidFill>
              <a:effectLst/>
              <a:latin typeface=".AppleSystemUIFont"/>
            </a:endParaRPr>
          </a:p>
          <a:p>
            <a:pPr>
              <a:spcBef>
                <a:spcPts val="900"/>
              </a:spcBef>
            </a:pPr>
            <a:r>
              <a:rPr lang="es-CL" sz="3600" dirty="0">
                <a:solidFill>
                  <a:srgbClr val="0E0E0E"/>
                </a:solidFill>
                <a:effectLst/>
                <a:latin typeface=".AppleSystemUIFont"/>
              </a:rPr>
              <a:t>• </a:t>
            </a:r>
            <a:r>
              <a:rPr lang="es-CL" sz="3600" b="1" dirty="0">
                <a:solidFill>
                  <a:srgbClr val="0E0E0E"/>
                </a:solidFill>
                <a:effectLst/>
                <a:latin typeface=".AppleSystemUIFont"/>
              </a:rPr>
              <a:t>Diseño técnico</a:t>
            </a:r>
            <a:endParaRPr lang="es-CL" sz="3600" dirty="0">
              <a:solidFill>
                <a:srgbClr val="0E0E0E"/>
              </a:solidFill>
              <a:effectLst/>
              <a:latin typeface=".AppleSystemUIFont"/>
            </a:endParaRPr>
          </a:p>
          <a:p>
            <a:pPr>
              <a:spcBef>
                <a:spcPts val="900"/>
              </a:spcBef>
            </a:pPr>
            <a:r>
              <a:rPr lang="es-CL" sz="3600" dirty="0">
                <a:solidFill>
                  <a:srgbClr val="0E0E0E"/>
                </a:solidFill>
                <a:effectLst/>
                <a:latin typeface=".AppleSystemUIFont"/>
              </a:rPr>
              <a:t>• </a:t>
            </a:r>
            <a:r>
              <a:rPr lang="es-CL" sz="3600" b="1" dirty="0">
                <a:solidFill>
                  <a:srgbClr val="0E0E0E"/>
                </a:solidFill>
                <a:effectLst/>
                <a:latin typeface=".AppleSystemUIFont"/>
              </a:rPr>
              <a:t>Pruebas y resolución de errores</a:t>
            </a:r>
            <a:endParaRPr lang="es-CL" sz="3600" dirty="0">
              <a:solidFill>
                <a:srgbClr val="0E0E0E"/>
              </a:solidFill>
              <a:effectLst/>
              <a:latin typeface=".AppleSystemUIFont"/>
            </a:endParaRPr>
          </a:p>
          <a:p>
            <a:pPr>
              <a:spcBef>
                <a:spcPts val="900"/>
              </a:spcBef>
            </a:pPr>
            <a:r>
              <a:rPr lang="es-CL" sz="3600" dirty="0">
                <a:solidFill>
                  <a:srgbClr val="0E0E0E"/>
                </a:solidFill>
                <a:effectLst/>
                <a:latin typeface=".AppleSystemUIFont"/>
              </a:rPr>
              <a:t>• </a:t>
            </a:r>
            <a:r>
              <a:rPr lang="es-CL" sz="3600" b="1" dirty="0">
                <a:solidFill>
                  <a:srgbClr val="0E0E0E"/>
                </a:solidFill>
                <a:effectLst/>
                <a:latin typeface=".AppleSystemUIFont"/>
              </a:rPr>
              <a:t>Documentación técnica</a:t>
            </a:r>
            <a:endParaRPr lang="es-CL" sz="3600" dirty="0">
              <a:solidFill>
                <a:srgbClr val="0E0E0E"/>
              </a:solidFill>
              <a:effectLst/>
              <a:latin typeface=".AppleSystemUIFont"/>
            </a:endParaRPr>
          </a:p>
          <a:p>
            <a:pPr>
              <a:spcBef>
                <a:spcPts val="900"/>
              </a:spcBef>
            </a:pPr>
            <a:r>
              <a:rPr lang="es-CL" sz="3600" dirty="0">
                <a:solidFill>
                  <a:srgbClr val="0E0E0E"/>
                </a:solidFill>
                <a:effectLst/>
                <a:latin typeface=".AppleSystemUIFont"/>
              </a:rPr>
              <a:t>• </a:t>
            </a:r>
            <a:r>
              <a:rPr lang="es-CL" sz="3600" b="1" dirty="0">
                <a:solidFill>
                  <a:srgbClr val="0E0E0E"/>
                </a:solidFill>
                <a:effectLst/>
                <a:latin typeface=".AppleSystemUIFont"/>
              </a:rPr>
              <a:t>Innovación tecnológica</a:t>
            </a:r>
            <a:endParaRPr lang="es-CL" sz="3600" dirty="0">
              <a:solidFill>
                <a:srgbClr val="0E0E0E"/>
              </a:solidFill>
              <a:effectLst/>
              <a:latin typeface=".AppleSystemUIFont"/>
            </a:endParaRPr>
          </a:p>
          <a:p>
            <a:pPr>
              <a:spcBef>
                <a:spcPts val="900"/>
              </a:spcBef>
            </a:pPr>
            <a:r>
              <a:rPr lang="es-CL" sz="3600" dirty="0">
                <a:solidFill>
                  <a:srgbClr val="0E0E0E"/>
                </a:solidFill>
                <a:effectLst/>
                <a:latin typeface=".AppleSystemUIFont"/>
              </a:rPr>
              <a:t>• </a:t>
            </a:r>
            <a:r>
              <a:rPr lang="es-CL" sz="3600" b="1" dirty="0">
                <a:solidFill>
                  <a:srgbClr val="0E0E0E"/>
                </a:solidFill>
                <a:effectLst/>
                <a:latin typeface=".AppleSystemUIFont"/>
              </a:rPr>
              <a:t>Integraciones</a:t>
            </a:r>
          </a:p>
          <a:p>
            <a:pPr algn="r">
              <a:spcBef>
                <a:spcPts val="900"/>
              </a:spcBef>
            </a:pPr>
            <a:endParaRPr lang="es-CL" sz="3600" dirty="0">
              <a:solidFill>
                <a:srgbClr val="0E0E0E"/>
              </a:solidFill>
              <a:effectLst/>
              <a:latin typeface=".AppleSystemUIFont"/>
            </a:endParaRPr>
          </a:p>
          <a:p>
            <a:pPr algn="r">
              <a:spcBef>
                <a:spcPts val="900"/>
              </a:spcBef>
            </a:pPr>
            <a:r>
              <a:rPr lang="es-CL" sz="3600" dirty="0">
                <a:solidFill>
                  <a:srgbClr val="0E0E0E"/>
                </a:solidFill>
                <a:effectLst/>
                <a:latin typeface=".AppleSystemUIFont"/>
              </a:rPr>
              <a:t>Implementación exitosa de un sistema funcional adaptado a las necesidades del proyecto.</a:t>
            </a:r>
          </a:p>
          <a:p>
            <a:pPr algn="r">
              <a:spcBef>
                <a:spcPts val="900"/>
              </a:spcBef>
            </a:pPr>
            <a:r>
              <a:rPr lang="es-CL" sz="3600" dirty="0">
                <a:solidFill>
                  <a:srgbClr val="0E0E0E"/>
                </a:solidFill>
                <a:effectLst/>
                <a:latin typeface=".AppleSystemUIFont"/>
              </a:rPr>
              <a:t>Optimización de recursos tecnológicos para cumplir con los objetivos establecidos.</a:t>
            </a:r>
          </a:p>
        </p:txBody>
      </p:sp>
      <p:pic>
        <p:nvPicPr>
          <p:cNvPr id="10" name="Imagen 9">
            <a:extLst>
              <a:ext uri="{FF2B5EF4-FFF2-40B4-BE49-F238E27FC236}">
                <a16:creationId xmlns:a16="http://schemas.microsoft.com/office/drawing/2014/main" id="{01D1863D-18A7-FEB7-556F-F2EFB9F839DF}"/>
              </a:ext>
            </a:extLst>
          </p:cNvPr>
          <p:cNvPicPr>
            <a:picLocks noChangeAspect="1"/>
          </p:cNvPicPr>
          <p:nvPr/>
        </p:nvPicPr>
        <p:blipFill>
          <a:blip r:embed="rId2"/>
          <a:stretch>
            <a:fillRect/>
          </a:stretch>
        </p:blipFill>
        <p:spPr>
          <a:xfrm>
            <a:off x="12210585" y="0"/>
            <a:ext cx="7893515" cy="1263869"/>
          </a:xfrm>
          <a:prstGeom prst="rect">
            <a:avLst/>
          </a:prstGeom>
        </p:spPr>
      </p:pic>
      <p:sp>
        <p:nvSpPr>
          <p:cNvPr id="12" name="CuadroTexto 11">
            <a:extLst>
              <a:ext uri="{FF2B5EF4-FFF2-40B4-BE49-F238E27FC236}">
                <a16:creationId xmlns:a16="http://schemas.microsoft.com/office/drawing/2014/main" id="{32FBB805-899F-5094-769F-39546458B009}"/>
              </a:ext>
            </a:extLst>
          </p:cNvPr>
          <p:cNvSpPr txBox="1"/>
          <p:nvPr/>
        </p:nvSpPr>
        <p:spPr>
          <a:xfrm>
            <a:off x="12414250" y="307665"/>
            <a:ext cx="6248400" cy="769441"/>
          </a:xfrm>
          <a:prstGeom prst="rect">
            <a:avLst/>
          </a:prstGeom>
          <a:noFill/>
        </p:spPr>
        <p:txBody>
          <a:bodyPr wrap="square" rtlCol="0">
            <a:spAutoFit/>
          </a:bodyPr>
          <a:lstStyle/>
          <a:p>
            <a:r>
              <a:rPr lang="es-CL" sz="4400" b="1" dirty="0">
                <a:solidFill>
                  <a:schemeClr val="bg1"/>
                </a:solidFill>
              </a:rPr>
              <a:t>Roles y objetivos</a:t>
            </a:r>
            <a:endParaRPr lang="es-CL" sz="2800" b="1" dirty="0">
              <a:solidFill>
                <a:schemeClr val="bg1"/>
              </a:solidFill>
            </a:endParaRPr>
          </a:p>
        </p:txBody>
      </p:sp>
    </p:spTree>
    <p:extLst>
      <p:ext uri="{BB962C8B-B14F-4D97-AF65-F5344CB8AC3E}">
        <p14:creationId xmlns:p14="http://schemas.microsoft.com/office/powerpoint/2010/main" val="214962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106C16-9465-FE07-35C4-635EC8113E2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E4B7491-770A-E577-8664-6C77CA444612}"/>
              </a:ext>
            </a:extLst>
          </p:cNvPr>
          <p:cNvSpPr>
            <a:spLocks noGrp="1"/>
          </p:cNvSpPr>
          <p:nvPr>
            <p:ph type="title"/>
          </p:nvPr>
        </p:nvSpPr>
        <p:spPr>
          <a:xfrm>
            <a:off x="2508250" y="775509"/>
            <a:ext cx="4432456" cy="738664"/>
          </a:xfrm>
        </p:spPr>
        <p:txBody>
          <a:bodyPr/>
          <a:lstStyle/>
          <a:p>
            <a:r>
              <a:rPr lang="es-CL" dirty="0"/>
              <a:t>Víctor Bastías</a:t>
            </a:r>
          </a:p>
        </p:txBody>
      </p:sp>
      <p:sp>
        <p:nvSpPr>
          <p:cNvPr id="3" name="Título 1">
            <a:extLst>
              <a:ext uri="{FF2B5EF4-FFF2-40B4-BE49-F238E27FC236}">
                <a16:creationId xmlns:a16="http://schemas.microsoft.com/office/drawing/2014/main" id="{8D4134EE-E625-5065-1ED0-D310853B685F}"/>
              </a:ext>
            </a:extLst>
          </p:cNvPr>
          <p:cNvSpPr txBox="1">
            <a:spLocks/>
          </p:cNvSpPr>
          <p:nvPr/>
        </p:nvSpPr>
        <p:spPr>
          <a:xfrm>
            <a:off x="1136650" y="1997075"/>
            <a:ext cx="14020800" cy="738664"/>
          </a:xfrm>
          <a:prstGeom prst="rect">
            <a:avLst/>
          </a:prstGeom>
        </p:spPr>
        <p:txBody>
          <a:bodyPr wrap="square" lIns="0" tIns="0" rIns="0" bIns="0">
            <a:spAutoFit/>
          </a:bodyPr>
          <a:lstStyle>
            <a:lvl1pPr>
              <a:defRPr sz="4800" b="1" i="0">
                <a:solidFill>
                  <a:schemeClr val="tx1"/>
                </a:solidFill>
                <a:latin typeface="Arial"/>
                <a:ea typeface="+mj-ea"/>
                <a:cs typeface="Arial"/>
              </a:defRPr>
            </a:lvl1pPr>
          </a:lstStyle>
          <a:p>
            <a:r>
              <a:rPr lang="es-CL" b="1" dirty="0">
                <a:solidFill>
                  <a:srgbClr val="0E0E0E"/>
                </a:solidFill>
                <a:effectLst/>
                <a:latin typeface=".AppleSystemUIFont"/>
              </a:rPr>
              <a:t>Director de Operaciones y Gestión de Proyectos</a:t>
            </a:r>
            <a:endParaRPr lang="es-CL" dirty="0">
              <a:solidFill>
                <a:srgbClr val="0E0E0E"/>
              </a:solidFill>
              <a:effectLst/>
              <a:latin typeface=".AppleSystemUIFont"/>
            </a:endParaRPr>
          </a:p>
        </p:txBody>
      </p:sp>
      <p:sp>
        <p:nvSpPr>
          <p:cNvPr id="5" name="Título 1">
            <a:extLst>
              <a:ext uri="{FF2B5EF4-FFF2-40B4-BE49-F238E27FC236}">
                <a16:creationId xmlns:a16="http://schemas.microsoft.com/office/drawing/2014/main" id="{50BA0780-36AC-D93E-228C-8BBA220E4482}"/>
              </a:ext>
            </a:extLst>
          </p:cNvPr>
          <p:cNvSpPr txBox="1">
            <a:spLocks/>
          </p:cNvSpPr>
          <p:nvPr/>
        </p:nvSpPr>
        <p:spPr>
          <a:xfrm>
            <a:off x="2203450" y="2902545"/>
            <a:ext cx="16306800" cy="6347892"/>
          </a:xfrm>
          <a:prstGeom prst="rect">
            <a:avLst/>
          </a:prstGeom>
        </p:spPr>
        <p:txBody>
          <a:bodyPr wrap="square" lIns="0" tIns="0" rIns="0" bIns="0">
            <a:spAutoFit/>
          </a:bodyPr>
          <a:lstStyle>
            <a:lvl1pPr>
              <a:defRPr sz="4800" b="1" i="0">
                <a:solidFill>
                  <a:schemeClr val="tx1"/>
                </a:solidFill>
                <a:latin typeface="Arial"/>
                <a:ea typeface="+mj-ea"/>
                <a:cs typeface="Arial"/>
              </a:defRPr>
            </a:lvl1pPr>
          </a:lstStyle>
          <a:p>
            <a:pPr>
              <a:spcBef>
                <a:spcPts val="900"/>
              </a:spcBef>
            </a:pPr>
            <a:r>
              <a:rPr lang="es-CL" sz="3600" dirty="0">
                <a:solidFill>
                  <a:srgbClr val="0E0E0E"/>
                </a:solidFill>
                <a:effectLst/>
                <a:latin typeface=".AppleSystemUIFont"/>
              </a:rPr>
              <a:t>• </a:t>
            </a:r>
            <a:r>
              <a:rPr lang="es-CL" sz="3600" b="1" dirty="0">
                <a:solidFill>
                  <a:srgbClr val="0E0E0E"/>
                </a:solidFill>
                <a:effectLst/>
                <a:latin typeface=".AppleSystemUIFont"/>
              </a:rPr>
              <a:t>Gestión de la logística del proyecto</a:t>
            </a:r>
            <a:endParaRPr lang="es-CL" sz="3600" dirty="0">
              <a:solidFill>
                <a:srgbClr val="0E0E0E"/>
              </a:solidFill>
              <a:effectLst/>
              <a:latin typeface=".AppleSystemUIFont"/>
            </a:endParaRPr>
          </a:p>
          <a:p>
            <a:pPr>
              <a:spcBef>
                <a:spcPts val="900"/>
              </a:spcBef>
            </a:pPr>
            <a:r>
              <a:rPr lang="es-CL" sz="3600" dirty="0">
                <a:solidFill>
                  <a:srgbClr val="0E0E0E"/>
                </a:solidFill>
                <a:effectLst/>
                <a:latin typeface=".AppleSystemUIFont"/>
              </a:rPr>
              <a:t>• </a:t>
            </a:r>
            <a:r>
              <a:rPr lang="es-CL" sz="3600" b="1" dirty="0">
                <a:solidFill>
                  <a:srgbClr val="0E0E0E"/>
                </a:solidFill>
                <a:effectLst/>
                <a:latin typeface=".AppleSystemUIFont"/>
              </a:rPr>
              <a:t>Definición de objetivos</a:t>
            </a:r>
          </a:p>
          <a:p>
            <a:pPr>
              <a:spcBef>
                <a:spcPts val="900"/>
              </a:spcBef>
            </a:pPr>
            <a:r>
              <a:rPr lang="es-CL" sz="3600" dirty="0">
                <a:solidFill>
                  <a:srgbClr val="0E0E0E"/>
                </a:solidFill>
                <a:effectLst/>
                <a:latin typeface=".AppleSystemUIFont"/>
              </a:rPr>
              <a:t>• </a:t>
            </a:r>
            <a:r>
              <a:rPr lang="es-CL" sz="3600" b="1" dirty="0">
                <a:solidFill>
                  <a:srgbClr val="0E0E0E"/>
                </a:solidFill>
                <a:effectLst/>
                <a:latin typeface=".AppleSystemUIFont"/>
              </a:rPr>
              <a:t>Coordinación de equipos</a:t>
            </a:r>
          </a:p>
          <a:p>
            <a:pPr>
              <a:spcBef>
                <a:spcPts val="900"/>
              </a:spcBef>
            </a:pPr>
            <a:r>
              <a:rPr lang="es-CL" sz="3600" dirty="0">
                <a:solidFill>
                  <a:srgbClr val="0E0E0E"/>
                </a:solidFill>
                <a:effectLst/>
                <a:latin typeface=".AppleSystemUIFont"/>
              </a:rPr>
              <a:t>• </a:t>
            </a:r>
            <a:r>
              <a:rPr lang="es-CL" sz="3600" b="1" dirty="0">
                <a:solidFill>
                  <a:srgbClr val="0E0E0E"/>
                </a:solidFill>
                <a:effectLst/>
                <a:latin typeface=".AppleSystemUIFont"/>
              </a:rPr>
              <a:t>Relación con </a:t>
            </a:r>
            <a:r>
              <a:rPr lang="es-CL" sz="3600" b="1" dirty="0" err="1">
                <a:solidFill>
                  <a:srgbClr val="0E0E0E"/>
                </a:solidFill>
                <a:effectLst/>
                <a:latin typeface=".AppleSystemUIFont"/>
              </a:rPr>
              <a:t>stakeholders</a:t>
            </a:r>
            <a:endParaRPr lang="es-CL" sz="3600" dirty="0">
              <a:solidFill>
                <a:srgbClr val="0E0E0E"/>
              </a:solidFill>
              <a:effectLst/>
              <a:latin typeface=".AppleSystemUIFont"/>
            </a:endParaRPr>
          </a:p>
          <a:p>
            <a:pPr>
              <a:spcBef>
                <a:spcPts val="900"/>
              </a:spcBef>
            </a:pPr>
            <a:r>
              <a:rPr lang="es-CL" sz="3600" dirty="0">
                <a:solidFill>
                  <a:srgbClr val="0E0E0E"/>
                </a:solidFill>
                <a:effectLst/>
                <a:latin typeface=".AppleSystemUIFont"/>
              </a:rPr>
              <a:t>• </a:t>
            </a:r>
            <a:r>
              <a:rPr lang="es-CL" sz="3600" b="1" dirty="0">
                <a:solidFill>
                  <a:srgbClr val="0E0E0E"/>
                </a:solidFill>
                <a:effectLst/>
                <a:latin typeface=".AppleSystemUIFont"/>
              </a:rPr>
              <a:t>Gestión de la logística del proyecto</a:t>
            </a:r>
          </a:p>
          <a:p>
            <a:pPr>
              <a:spcBef>
                <a:spcPts val="900"/>
              </a:spcBef>
            </a:pPr>
            <a:endParaRPr lang="es-CL" sz="3600" dirty="0">
              <a:solidFill>
                <a:srgbClr val="0E0E0E"/>
              </a:solidFill>
              <a:effectLst/>
              <a:latin typeface=".AppleSystemUIFont"/>
            </a:endParaRPr>
          </a:p>
          <a:p>
            <a:pPr algn="r">
              <a:spcBef>
                <a:spcPts val="900"/>
              </a:spcBef>
            </a:pPr>
            <a:r>
              <a:rPr lang="es-CL" sz="3600" dirty="0">
                <a:solidFill>
                  <a:srgbClr val="0E0E0E"/>
                </a:solidFill>
                <a:effectLst/>
                <a:latin typeface=".AppleSystemUIFont"/>
              </a:rPr>
              <a:t>Ejecución fluida del proyecto, asegurando que todos los entregables se completaran a tiempo y dentro del presupuesto.</a:t>
            </a:r>
          </a:p>
          <a:p>
            <a:pPr algn="r">
              <a:spcBef>
                <a:spcPts val="900"/>
              </a:spcBef>
            </a:pPr>
            <a:r>
              <a:rPr lang="es-CL" sz="3600" dirty="0">
                <a:solidFill>
                  <a:srgbClr val="0E0E0E"/>
                </a:solidFill>
                <a:effectLst/>
                <a:latin typeface=".AppleSystemUIFont"/>
              </a:rPr>
              <a:t>Éxito en la gestión de recursos humanos y materiales necesarios para el desarrollo del proyecto.</a:t>
            </a:r>
          </a:p>
        </p:txBody>
      </p:sp>
      <p:pic>
        <p:nvPicPr>
          <p:cNvPr id="4" name="Imagen 3">
            <a:extLst>
              <a:ext uri="{FF2B5EF4-FFF2-40B4-BE49-F238E27FC236}">
                <a16:creationId xmlns:a16="http://schemas.microsoft.com/office/drawing/2014/main" id="{1F889561-5BF5-4E34-075F-87510E336B85}"/>
              </a:ext>
            </a:extLst>
          </p:cNvPr>
          <p:cNvPicPr>
            <a:picLocks noChangeAspect="1"/>
          </p:cNvPicPr>
          <p:nvPr/>
        </p:nvPicPr>
        <p:blipFill>
          <a:blip r:embed="rId2"/>
          <a:stretch>
            <a:fillRect/>
          </a:stretch>
        </p:blipFill>
        <p:spPr>
          <a:xfrm>
            <a:off x="12210585" y="0"/>
            <a:ext cx="7893515" cy="1263869"/>
          </a:xfrm>
          <a:prstGeom prst="rect">
            <a:avLst/>
          </a:prstGeom>
        </p:spPr>
      </p:pic>
      <p:pic>
        <p:nvPicPr>
          <p:cNvPr id="6" name="Imagen 5">
            <a:extLst>
              <a:ext uri="{FF2B5EF4-FFF2-40B4-BE49-F238E27FC236}">
                <a16:creationId xmlns:a16="http://schemas.microsoft.com/office/drawing/2014/main" id="{616DE7FE-2C4E-2D9C-273A-484C3D5D8CC9}"/>
              </a:ext>
            </a:extLst>
          </p:cNvPr>
          <p:cNvPicPr>
            <a:picLocks noChangeAspect="1"/>
          </p:cNvPicPr>
          <p:nvPr/>
        </p:nvPicPr>
        <p:blipFill>
          <a:blip r:embed="rId2"/>
          <a:stretch>
            <a:fillRect/>
          </a:stretch>
        </p:blipFill>
        <p:spPr>
          <a:xfrm>
            <a:off x="0" y="8785308"/>
            <a:ext cx="7893515" cy="1263869"/>
          </a:xfrm>
          <a:prstGeom prst="rect">
            <a:avLst/>
          </a:prstGeom>
        </p:spPr>
      </p:pic>
      <p:sp>
        <p:nvSpPr>
          <p:cNvPr id="7" name="CuadroTexto 6">
            <a:extLst>
              <a:ext uri="{FF2B5EF4-FFF2-40B4-BE49-F238E27FC236}">
                <a16:creationId xmlns:a16="http://schemas.microsoft.com/office/drawing/2014/main" id="{F6CF863A-E10F-15E5-6796-258A85241891}"/>
              </a:ext>
            </a:extLst>
          </p:cNvPr>
          <p:cNvSpPr txBox="1"/>
          <p:nvPr/>
        </p:nvSpPr>
        <p:spPr>
          <a:xfrm>
            <a:off x="12414250" y="307665"/>
            <a:ext cx="6248400" cy="769441"/>
          </a:xfrm>
          <a:prstGeom prst="rect">
            <a:avLst/>
          </a:prstGeom>
          <a:noFill/>
        </p:spPr>
        <p:txBody>
          <a:bodyPr wrap="square" rtlCol="0">
            <a:spAutoFit/>
          </a:bodyPr>
          <a:lstStyle/>
          <a:p>
            <a:r>
              <a:rPr lang="es-CL" sz="4400" b="1" dirty="0">
                <a:solidFill>
                  <a:schemeClr val="bg1"/>
                </a:solidFill>
              </a:rPr>
              <a:t>Roles y objetivos</a:t>
            </a:r>
            <a:endParaRPr lang="es-CL" sz="2800" b="1" dirty="0">
              <a:solidFill>
                <a:schemeClr val="bg1"/>
              </a:solidFill>
            </a:endParaRPr>
          </a:p>
        </p:txBody>
      </p:sp>
    </p:spTree>
    <p:extLst>
      <p:ext uri="{BB962C8B-B14F-4D97-AF65-F5344CB8AC3E}">
        <p14:creationId xmlns:p14="http://schemas.microsoft.com/office/powerpoint/2010/main" val="2454550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025BEF-C6CB-D142-BFA0-F95C5E30AC13}"/>
              </a:ext>
            </a:extLst>
          </p:cNvPr>
          <p:cNvSpPr>
            <a:spLocks noGrp="1"/>
          </p:cNvSpPr>
          <p:nvPr>
            <p:ph type="title"/>
          </p:nvPr>
        </p:nvSpPr>
        <p:spPr>
          <a:xfrm>
            <a:off x="8147050" y="7712075"/>
            <a:ext cx="8305800" cy="738664"/>
          </a:xfrm>
        </p:spPr>
        <p:txBody>
          <a:bodyPr/>
          <a:lstStyle/>
          <a:p>
            <a:pPr algn="r"/>
            <a:r>
              <a:rPr lang="es-CL" sz="4800" dirty="0"/>
              <a:t>TÍTULO</a:t>
            </a:r>
          </a:p>
        </p:txBody>
      </p:sp>
      <p:sp>
        <p:nvSpPr>
          <p:cNvPr id="3" name="Título 1">
            <a:extLst>
              <a:ext uri="{FF2B5EF4-FFF2-40B4-BE49-F238E27FC236}">
                <a16:creationId xmlns:a16="http://schemas.microsoft.com/office/drawing/2014/main" id="{94FE4634-98DF-A44A-92BF-86BBAE37A404}"/>
              </a:ext>
            </a:extLst>
          </p:cNvPr>
          <p:cNvSpPr txBox="1">
            <a:spLocks/>
          </p:cNvSpPr>
          <p:nvPr/>
        </p:nvSpPr>
        <p:spPr>
          <a:xfrm>
            <a:off x="8159750" y="6250622"/>
            <a:ext cx="1905000" cy="1477328"/>
          </a:xfrm>
          <a:prstGeom prst="rect">
            <a:avLst/>
          </a:prstGeom>
        </p:spPr>
        <p:txBody>
          <a:bodyPr wrap="square" lIns="0" tIns="0" rIns="0" bIns="0">
            <a:spAutoFit/>
          </a:bodyPr>
          <a:lstStyle>
            <a:lvl1pPr>
              <a:defRPr sz="5000" b="1" i="0">
                <a:solidFill>
                  <a:schemeClr val="tx1"/>
                </a:solidFill>
                <a:latin typeface="Arial"/>
                <a:ea typeface="+mj-ea"/>
                <a:cs typeface="Arial"/>
              </a:defRPr>
            </a:lvl1pPr>
          </a:lstStyle>
          <a:p>
            <a:pPr algn="l"/>
            <a:r>
              <a:rPr lang="es-CL" sz="9600" dirty="0">
                <a:solidFill>
                  <a:srgbClr val="257CE1"/>
                </a:solidFill>
                <a:latin typeface="Arial Black" panose="020B0604020202020204" pitchFamily="34" charset="0"/>
                <a:cs typeface="Arial Black" panose="020B0604020202020204" pitchFamily="34" charset="0"/>
              </a:rPr>
              <a:t>02</a:t>
            </a:r>
          </a:p>
        </p:txBody>
      </p:sp>
      <p:sp>
        <p:nvSpPr>
          <p:cNvPr id="4" name="Título 1">
            <a:extLst>
              <a:ext uri="{FF2B5EF4-FFF2-40B4-BE49-F238E27FC236}">
                <a16:creationId xmlns:a16="http://schemas.microsoft.com/office/drawing/2014/main" id="{8B7ACE31-74A9-95B3-1599-372FB822D0E6}"/>
              </a:ext>
            </a:extLst>
          </p:cNvPr>
          <p:cNvSpPr txBox="1">
            <a:spLocks/>
          </p:cNvSpPr>
          <p:nvPr/>
        </p:nvSpPr>
        <p:spPr>
          <a:xfrm>
            <a:off x="1517650" y="7712075"/>
            <a:ext cx="12877800" cy="738664"/>
          </a:xfrm>
          <a:prstGeom prst="rect">
            <a:avLst/>
          </a:prstGeom>
        </p:spPr>
        <p:txBody>
          <a:bodyPr wrap="square" lIns="0" tIns="0" rIns="0" bIns="0">
            <a:spAutoFit/>
          </a:bodyPr>
          <a:lstStyle>
            <a:lvl1pPr algn="l">
              <a:defRPr sz="5000" b="1" i="0">
                <a:solidFill>
                  <a:srgbClr val="257CE1"/>
                </a:solidFill>
                <a:latin typeface="Arial"/>
                <a:ea typeface="+mj-ea"/>
                <a:cs typeface="Arial"/>
              </a:defRPr>
            </a:lvl1pPr>
          </a:lstStyle>
          <a:p>
            <a:pPr algn="l"/>
            <a:r>
              <a:rPr lang="es-CL" sz="4800" dirty="0"/>
              <a:t>Problemática y Objetivos</a:t>
            </a:r>
          </a:p>
        </p:txBody>
      </p:sp>
    </p:spTree>
    <p:extLst>
      <p:ext uri="{BB962C8B-B14F-4D97-AF65-F5344CB8AC3E}">
        <p14:creationId xmlns:p14="http://schemas.microsoft.com/office/powerpoint/2010/main" val="2257653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D5B4D40B-2281-FF4E-A378-6A0062B17D86}"/>
              </a:ext>
            </a:extLst>
          </p:cNvPr>
          <p:cNvSpPr>
            <a:spLocks noGrp="1"/>
          </p:cNvSpPr>
          <p:nvPr>
            <p:ph type="body" sz="quarter" idx="10"/>
          </p:nvPr>
        </p:nvSpPr>
        <p:spPr/>
        <p:txBody>
          <a:bodyPr/>
          <a:lstStyle/>
          <a:p>
            <a:pPr algn="l"/>
            <a:r>
              <a:rPr lang="es-CL" sz="4800" dirty="0"/>
              <a:t>Problemática y Objetivos</a:t>
            </a:r>
          </a:p>
        </p:txBody>
      </p:sp>
      <p:pic>
        <p:nvPicPr>
          <p:cNvPr id="3" name="Imagen 2">
            <a:extLst>
              <a:ext uri="{FF2B5EF4-FFF2-40B4-BE49-F238E27FC236}">
                <a16:creationId xmlns:a16="http://schemas.microsoft.com/office/drawing/2014/main" id="{66819678-F2AB-ABAD-BB3B-C2D74290C90F}"/>
              </a:ext>
            </a:extLst>
          </p:cNvPr>
          <p:cNvPicPr>
            <a:picLocks noChangeAspect="1"/>
          </p:cNvPicPr>
          <p:nvPr/>
        </p:nvPicPr>
        <p:blipFill>
          <a:blip r:embed="rId2"/>
          <a:stretch>
            <a:fillRect/>
          </a:stretch>
        </p:blipFill>
        <p:spPr>
          <a:xfrm>
            <a:off x="-4804090" y="3816810"/>
            <a:ext cx="24536400" cy="2425369"/>
          </a:xfrm>
          <a:prstGeom prst="rect">
            <a:avLst/>
          </a:prstGeom>
        </p:spPr>
      </p:pic>
      <p:sp>
        <p:nvSpPr>
          <p:cNvPr id="4" name="CuadroTexto 3">
            <a:extLst>
              <a:ext uri="{FF2B5EF4-FFF2-40B4-BE49-F238E27FC236}">
                <a16:creationId xmlns:a16="http://schemas.microsoft.com/office/drawing/2014/main" id="{59959790-ACC5-2D99-9731-D39E63A02A87}"/>
              </a:ext>
            </a:extLst>
          </p:cNvPr>
          <p:cNvSpPr txBox="1"/>
          <p:nvPr/>
        </p:nvSpPr>
        <p:spPr>
          <a:xfrm>
            <a:off x="341279" y="4429331"/>
            <a:ext cx="19421542" cy="1200329"/>
          </a:xfrm>
          <a:prstGeom prst="rect">
            <a:avLst/>
          </a:prstGeom>
          <a:noFill/>
        </p:spPr>
        <p:txBody>
          <a:bodyPr wrap="square" rtlCol="0">
            <a:spAutoFit/>
          </a:bodyPr>
          <a:lstStyle/>
          <a:p>
            <a:r>
              <a:rPr lang="es-CL" sz="7200" b="1" dirty="0">
                <a:solidFill>
                  <a:schemeClr val="bg1"/>
                </a:solidFill>
              </a:rPr>
              <a:t>Unir un mercado silente, con Latinoamérica</a:t>
            </a:r>
            <a:endParaRPr lang="es-CL" sz="4800" b="1" dirty="0">
              <a:solidFill>
                <a:schemeClr val="bg1"/>
              </a:solidFill>
            </a:endParaRPr>
          </a:p>
        </p:txBody>
      </p:sp>
    </p:spTree>
    <p:extLst>
      <p:ext uri="{BB962C8B-B14F-4D97-AF65-F5344CB8AC3E}">
        <p14:creationId xmlns:p14="http://schemas.microsoft.com/office/powerpoint/2010/main" val="7173999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9FD9A0-6B02-4A39-955A-C23BE2F059DA}"/>
            </a:ext>
          </a:extLst>
        </p:cNvPr>
        <p:cNvGrpSpPr/>
        <p:nvPr/>
      </p:nvGrpSpPr>
      <p:grpSpPr>
        <a:xfrm>
          <a:off x="0" y="0"/>
          <a:ext cx="0" cy="0"/>
          <a:chOff x="0" y="0"/>
          <a:chExt cx="0" cy="0"/>
        </a:xfrm>
      </p:grpSpPr>
      <p:sp>
        <p:nvSpPr>
          <p:cNvPr id="2" name="Marcador de texto 1">
            <a:extLst>
              <a:ext uri="{FF2B5EF4-FFF2-40B4-BE49-F238E27FC236}">
                <a16:creationId xmlns:a16="http://schemas.microsoft.com/office/drawing/2014/main" id="{0352873D-9B62-11A9-EB77-F31A7C527A5A}"/>
              </a:ext>
            </a:extLst>
          </p:cNvPr>
          <p:cNvSpPr>
            <a:spLocks noGrp="1"/>
          </p:cNvSpPr>
          <p:nvPr>
            <p:ph type="body" sz="quarter" idx="10"/>
          </p:nvPr>
        </p:nvSpPr>
        <p:spPr/>
        <p:txBody>
          <a:bodyPr/>
          <a:lstStyle/>
          <a:p>
            <a:pPr algn="l"/>
            <a:r>
              <a:rPr lang="es-CL" sz="4800" dirty="0"/>
              <a:t>Problemática y Objetivos</a:t>
            </a:r>
          </a:p>
        </p:txBody>
      </p:sp>
      <p:pic>
        <p:nvPicPr>
          <p:cNvPr id="3" name="Imagen 2">
            <a:extLst>
              <a:ext uri="{FF2B5EF4-FFF2-40B4-BE49-F238E27FC236}">
                <a16:creationId xmlns:a16="http://schemas.microsoft.com/office/drawing/2014/main" id="{9643BE43-DB0F-9D7A-7980-CE3C1B2FD06F}"/>
              </a:ext>
            </a:extLst>
          </p:cNvPr>
          <p:cNvPicPr>
            <a:picLocks noChangeAspect="1"/>
          </p:cNvPicPr>
          <p:nvPr/>
        </p:nvPicPr>
        <p:blipFill>
          <a:blip r:embed="rId2"/>
          <a:stretch>
            <a:fillRect/>
          </a:stretch>
        </p:blipFill>
        <p:spPr>
          <a:xfrm>
            <a:off x="-147616352" y="3188978"/>
            <a:ext cx="163807148" cy="4931392"/>
          </a:xfrm>
          <a:prstGeom prst="rect">
            <a:avLst/>
          </a:prstGeom>
        </p:spPr>
      </p:pic>
      <p:sp>
        <p:nvSpPr>
          <p:cNvPr id="6" name="CuadroTexto 5">
            <a:extLst>
              <a:ext uri="{FF2B5EF4-FFF2-40B4-BE49-F238E27FC236}">
                <a16:creationId xmlns:a16="http://schemas.microsoft.com/office/drawing/2014/main" id="{91B02EB4-9F09-4F35-FC47-645F6057A7E7}"/>
              </a:ext>
            </a:extLst>
          </p:cNvPr>
          <p:cNvSpPr txBox="1"/>
          <p:nvPr/>
        </p:nvSpPr>
        <p:spPr>
          <a:xfrm>
            <a:off x="3913304" y="3531016"/>
            <a:ext cx="12277492" cy="4247317"/>
          </a:xfrm>
          <a:prstGeom prst="rect">
            <a:avLst/>
          </a:prstGeom>
          <a:noFill/>
        </p:spPr>
        <p:txBody>
          <a:bodyPr wrap="square">
            <a:spAutoFit/>
          </a:bodyPr>
          <a:lstStyle/>
          <a:p>
            <a:r>
              <a:rPr lang="es-CL" sz="5400" dirty="0">
                <a:solidFill>
                  <a:schemeClr val="bg1"/>
                </a:solidFill>
                <a:effectLst/>
                <a:latin typeface=".AppleSystemUIFont"/>
              </a:rPr>
              <a:t>En Latinoamérica y México, el sector inmobiliario cuenta con un gran potencial, pero la comunicación entre </a:t>
            </a:r>
            <a:r>
              <a:rPr lang="es-CL" sz="5400" dirty="0" err="1">
                <a:solidFill>
                  <a:schemeClr val="bg1"/>
                </a:solidFill>
                <a:effectLst/>
                <a:latin typeface=".AppleSystemUIFont"/>
              </a:rPr>
              <a:t>brokers</a:t>
            </a:r>
            <a:r>
              <a:rPr lang="es-CL" sz="5400" dirty="0">
                <a:solidFill>
                  <a:schemeClr val="bg1"/>
                </a:solidFill>
                <a:effectLst/>
                <a:latin typeface=".AppleSystemUIFont"/>
              </a:rPr>
              <a:t> </a:t>
            </a:r>
            <a:r>
              <a:rPr lang="es-CL" sz="5400" dirty="0">
                <a:solidFill>
                  <a:schemeClr val="bg1"/>
                </a:solidFill>
                <a:latin typeface=".AppleSystemUIFont"/>
              </a:rPr>
              <a:t>e Inmobiliarias </a:t>
            </a:r>
            <a:r>
              <a:rPr lang="es-CL" sz="5400" dirty="0">
                <a:solidFill>
                  <a:schemeClr val="bg1"/>
                </a:solidFill>
                <a:effectLst/>
                <a:latin typeface=".AppleSystemUIFont"/>
              </a:rPr>
              <a:t>ha sido históricamente fragmentada. Esto genera varios desafíos</a:t>
            </a:r>
          </a:p>
        </p:txBody>
      </p:sp>
    </p:spTree>
    <p:extLst>
      <p:ext uri="{BB962C8B-B14F-4D97-AF65-F5344CB8AC3E}">
        <p14:creationId xmlns:p14="http://schemas.microsoft.com/office/powerpoint/2010/main" val="4248636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67BB2-77C3-90A1-BBA0-BB860B482387}"/>
            </a:ext>
          </a:extLst>
        </p:cNvPr>
        <p:cNvGrpSpPr/>
        <p:nvPr/>
      </p:nvGrpSpPr>
      <p:grpSpPr>
        <a:xfrm>
          <a:off x="0" y="0"/>
          <a:ext cx="0" cy="0"/>
          <a:chOff x="0" y="0"/>
          <a:chExt cx="0" cy="0"/>
        </a:xfrm>
      </p:grpSpPr>
      <p:sp>
        <p:nvSpPr>
          <p:cNvPr id="2" name="Marcador de texto 1">
            <a:extLst>
              <a:ext uri="{FF2B5EF4-FFF2-40B4-BE49-F238E27FC236}">
                <a16:creationId xmlns:a16="http://schemas.microsoft.com/office/drawing/2014/main" id="{3F20198F-6CC6-906D-AB6F-AE235C1C4C99}"/>
              </a:ext>
            </a:extLst>
          </p:cNvPr>
          <p:cNvSpPr>
            <a:spLocks noGrp="1"/>
          </p:cNvSpPr>
          <p:nvPr>
            <p:ph type="body" sz="quarter" idx="10"/>
          </p:nvPr>
        </p:nvSpPr>
        <p:spPr/>
        <p:txBody>
          <a:bodyPr/>
          <a:lstStyle/>
          <a:p>
            <a:pPr algn="l"/>
            <a:r>
              <a:rPr lang="es-CL" sz="4800" dirty="0"/>
              <a:t>Problemática y Objetivos</a:t>
            </a:r>
          </a:p>
        </p:txBody>
      </p:sp>
      <p:pic>
        <p:nvPicPr>
          <p:cNvPr id="3" name="Imagen 2">
            <a:extLst>
              <a:ext uri="{FF2B5EF4-FFF2-40B4-BE49-F238E27FC236}">
                <a16:creationId xmlns:a16="http://schemas.microsoft.com/office/drawing/2014/main" id="{31845672-4E60-267B-DE88-F6FD8A5663F1}"/>
              </a:ext>
            </a:extLst>
          </p:cNvPr>
          <p:cNvPicPr>
            <a:picLocks noChangeAspect="1"/>
          </p:cNvPicPr>
          <p:nvPr/>
        </p:nvPicPr>
        <p:blipFill>
          <a:blip r:embed="rId2"/>
          <a:stretch>
            <a:fillRect/>
          </a:stretch>
        </p:blipFill>
        <p:spPr>
          <a:xfrm>
            <a:off x="-768350" y="10940017"/>
            <a:ext cx="24536400" cy="738665"/>
          </a:xfrm>
          <a:prstGeom prst="rect">
            <a:avLst/>
          </a:prstGeom>
        </p:spPr>
      </p:pic>
      <p:sp>
        <p:nvSpPr>
          <p:cNvPr id="6" name="CuadroTexto 5">
            <a:extLst>
              <a:ext uri="{FF2B5EF4-FFF2-40B4-BE49-F238E27FC236}">
                <a16:creationId xmlns:a16="http://schemas.microsoft.com/office/drawing/2014/main" id="{30774BA6-F2D0-E534-FA1A-2C52718DFB87}"/>
              </a:ext>
            </a:extLst>
          </p:cNvPr>
          <p:cNvSpPr txBox="1"/>
          <p:nvPr/>
        </p:nvSpPr>
        <p:spPr>
          <a:xfrm>
            <a:off x="3956050" y="1988286"/>
            <a:ext cx="13563600" cy="7332777"/>
          </a:xfrm>
          <a:prstGeom prst="rect">
            <a:avLst/>
          </a:prstGeom>
          <a:noFill/>
        </p:spPr>
        <p:txBody>
          <a:bodyPr wrap="square">
            <a:spAutoFit/>
          </a:bodyPr>
          <a:lstStyle/>
          <a:p>
            <a:pPr>
              <a:spcBef>
                <a:spcPts val="900"/>
              </a:spcBef>
            </a:pPr>
            <a:r>
              <a:rPr lang="es-CL" sz="3200" dirty="0">
                <a:solidFill>
                  <a:srgbClr val="0E0E0E"/>
                </a:solidFill>
                <a:effectLst/>
                <a:latin typeface=".AppleSystemUIFont"/>
              </a:rPr>
              <a:t>1. </a:t>
            </a:r>
            <a:r>
              <a:rPr lang="es-CL" sz="3200" b="1" dirty="0">
                <a:solidFill>
                  <a:srgbClr val="0E0E0E"/>
                </a:solidFill>
                <a:effectLst/>
                <a:latin typeface=".AppleSystemUIFont"/>
              </a:rPr>
              <a:t>Falta de comunicación estructurada:</a:t>
            </a:r>
            <a:endParaRPr lang="es-CL" sz="3200" dirty="0">
              <a:solidFill>
                <a:srgbClr val="0E0E0E"/>
              </a:solidFill>
              <a:effectLst/>
              <a:latin typeface=".AppleSystemUIFont"/>
            </a:endParaRPr>
          </a:p>
          <a:p>
            <a:r>
              <a:rPr lang="es-CL" sz="3200" dirty="0" err="1">
                <a:solidFill>
                  <a:srgbClr val="0E0E0E"/>
                </a:solidFill>
                <a:effectLst/>
                <a:latin typeface=".AppleSystemUIFont"/>
              </a:rPr>
              <a:t>Brokers</a:t>
            </a:r>
            <a:r>
              <a:rPr lang="es-CL" sz="3200" dirty="0">
                <a:solidFill>
                  <a:srgbClr val="0E0E0E"/>
                </a:solidFill>
                <a:effectLst/>
                <a:latin typeface=".AppleSystemUIFont"/>
              </a:rPr>
              <a:t> de Latinoamérica carecen de acceso directo inmobiliarias mexicanas, lo que limita las oportunidades de colaboración internacional.</a:t>
            </a:r>
          </a:p>
          <a:p>
            <a:pPr>
              <a:spcBef>
                <a:spcPts val="900"/>
              </a:spcBef>
            </a:pPr>
            <a:r>
              <a:rPr lang="es-CL" sz="3200" dirty="0">
                <a:solidFill>
                  <a:srgbClr val="0E0E0E"/>
                </a:solidFill>
                <a:effectLst/>
                <a:latin typeface=".AppleSystemUIFont"/>
              </a:rPr>
              <a:t>2. </a:t>
            </a:r>
            <a:r>
              <a:rPr lang="es-CL" sz="3200" b="1" dirty="0">
                <a:solidFill>
                  <a:srgbClr val="0E0E0E"/>
                </a:solidFill>
                <a:effectLst/>
                <a:latin typeface=".AppleSystemUIFont"/>
              </a:rPr>
              <a:t>Desaprovechamiento del mercado:</a:t>
            </a:r>
            <a:endParaRPr lang="es-CL" sz="3200" dirty="0">
              <a:solidFill>
                <a:srgbClr val="0E0E0E"/>
              </a:solidFill>
              <a:effectLst/>
              <a:latin typeface=".AppleSystemUIFont"/>
            </a:endParaRPr>
          </a:p>
          <a:p>
            <a:r>
              <a:rPr lang="es-CL" sz="3200" dirty="0">
                <a:solidFill>
                  <a:srgbClr val="0E0E0E"/>
                </a:solidFill>
                <a:effectLst/>
                <a:latin typeface=".AppleSystemUIFont"/>
              </a:rPr>
              <a:t>México, como uno de los mercados inmobiliarios más robustos de la región, tiene proyectos atractivos, pero no logra captar el interés ni las inversiones extranjeras de manera eficiente.</a:t>
            </a:r>
          </a:p>
          <a:p>
            <a:pPr>
              <a:spcBef>
                <a:spcPts val="900"/>
              </a:spcBef>
            </a:pPr>
            <a:r>
              <a:rPr lang="es-CL" sz="3200" dirty="0">
                <a:solidFill>
                  <a:srgbClr val="0E0E0E"/>
                </a:solidFill>
                <a:effectLst/>
                <a:latin typeface=".AppleSystemUIFont"/>
              </a:rPr>
              <a:t>3. </a:t>
            </a:r>
            <a:r>
              <a:rPr lang="es-CL" sz="3200" b="1" dirty="0">
                <a:solidFill>
                  <a:srgbClr val="0E0E0E"/>
                </a:solidFill>
                <a:effectLst/>
                <a:latin typeface=".AppleSystemUIFont"/>
              </a:rPr>
              <a:t>Baja digitalización y alcance limitado:</a:t>
            </a:r>
            <a:endParaRPr lang="es-CL" sz="3200" dirty="0">
              <a:solidFill>
                <a:srgbClr val="0E0E0E"/>
              </a:solidFill>
              <a:effectLst/>
              <a:latin typeface=".AppleSystemUIFont"/>
            </a:endParaRPr>
          </a:p>
          <a:p>
            <a:r>
              <a:rPr lang="es-CL" sz="3200" dirty="0">
                <a:solidFill>
                  <a:srgbClr val="0E0E0E"/>
                </a:solidFill>
                <a:effectLst/>
                <a:latin typeface=".AppleSystemUIFont"/>
              </a:rPr>
              <a:t>Muchos </a:t>
            </a:r>
            <a:r>
              <a:rPr lang="es-CL" sz="3200" dirty="0" err="1">
                <a:solidFill>
                  <a:srgbClr val="0E0E0E"/>
                </a:solidFill>
                <a:effectLst/>
                <a:latin typeface=".AppleSystemUIFont"/>
              </a:rPr>
              <a:t>brokers</a:t>
            </a:r>
            <a:r>
              <a:rPr lang="es-CL" sz="3200" dirty="0">
                <a:solidFill>
                  <a:srgbClr val="0E0E0E"/>
                </a:solidFill>
                <a:effectLst/>
                <a:latin typeface=".AppleSystemUIFont"/>
              </a:rPr>
              <a:t> trabajan con métodos tradicionales que dificultan la expansión más allá de sus regiones inmediatas.</a:t>
            </a:r>
          </a:p>
          <a:p>
            <a:pPr>
              <a:spcBef>
                <a:spcPts val="900"/>
              </a:spcBef>
            </a:pPr>
            <a:r>
              <a:rPr lang="es-CL" sz="3200" dirty="0">
                <a:solidFill>
                  <a:srgbClr val="0E0E0E"/>
                </a:solidFill>
                <a:effectLst/>
                <a:latin typeface=".AppleSystemUIFont"/>
              </a:rPr>
              <a:t>4. </a:t>
            </a:r>
            <a:r>
              <a:rPr lang="es-CL" sz="3200" b="1" dirty="0">
                <a:solidFill>
                  <a:srgbClr val="0E0E0E"/>
                </a:solidFill>
                <a:effectLst/>
                <a:latin typeface=".AppleSystemUIFont"/>
              </a:rPr>
              <a:t>Pérdida de oportunidades mutuas:</a:t>
            </a:r>
            <a:endParaRPr lang="es-CL" sz="3200" dirty="0">
              <a:solidFill>
                <a:srgbClr val="0E0E0E"/>
              </a:solidFill>
              <a:effectLst/>
              <a:latin typeface=".AppleSystemUIFont"/>
            </a:endParaRPr>
          </a:p>
          <a:p>
            <a:r>
              <a:rPr lang="es-CL" sz="3200" dirty="0">
                <a:solidFill>
                  <a:srgbClr val="0E0E0E"/>
                </a:solidFill>
                <a:effectLst/>
                <a:latin typeface=".AppleSystemUIFont"/>
              </a:rPr>
              <a:t>Mientras que los </a:t>
            </a:r>
            <a:r>
              <a:rPr lang="es-CL" sz="3200" dirty="0" err="1">
                <a:solidFill>
                  <a:srgbClr val="0E0E0E"/>
                </a:solidFill>
                <a:effectLst/>
                <a:latin typeface=".AppleSystemUIFont"/>
              </a:rPr>
              <a:t>brokers</a:t>
            </a:r>
            <a:r>
              <a:rPr lang="es-CL" sz="3200" dirty="0">
                <a:solidFill>
                  <a:srgbClr val="0E0E0E"/>
                </a:solidFill>
                <a:effectLst/>
                <a:latin typeface=".AppleSystemUIFont"/>
              </a:rPr>
              <a:t> buscan ofertas diferenciadas para sus clientes, las inmobiliarias mexicanas necesitan acceso a una red más amplia para vender sus proyectos.</a:t>
            </a:r>
          </a:p>
        </p:txBody>
      </p:sp>
      <p:pic>
        <p:nvPicPr>
          <p:cNvPr id="5" name="Gráfico 4" descr="Adhesive Bandage con relleno sólido">
            <a:extLst>
              <a:ext uri="{FF2B5EF4-FFF2-40B4-BE49-F238E27FC236}">
                <a16:creationId xmlns:a16="http://schemas.microsoft.com/office/drawing/2014/main" id="{28008005-A349-D631-8AE7-0514C303ECB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18525" y="3276646"/>
            <a:ext cx="914400" cy="914400"/>
          </a:xfrm>
          <a:prstGeom prst="rect">
            <a:avLst/>
          </a:prstGeom>
        </p:spPr>
      </p:pic>
      <p:pic>
        <p:nvPicPr>
          <p:cNvPr id="8" name="Gráfico 7" descr="Close con relleno sólido">
            <a:extLst>
              <a:ext uri="{FF2B5EF4-FFF2-40B4-BE49-F238E27FC236}">
                <a16:creationId xmlns:a16="http://schemas.microsoft.com/office/drawing/2014/main" id="{7D3AE08F-5A44-976D-B3E2-42638A86EB4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618525" y="4740275"/>
            <a:ext cx="914400" cy="914400"/>
          </a:xfrm>
          <a:prstGeom prst="rect">
            <a:avLst/>
          </a:prstGeom>
        </p:spPr>
      </p:pic>
      <p:pic>
        <p:nvPicPr>
          <p:cNvPr id="10" name="Gráfico 9" descr="Confused face with solid fill con relleno sólido">
            <a:extLst>
              <a:ext uri="{FF2B5EF4-FFF2-40B4-BE49-F238E27FC236}">
                <a16:creationId xmlns:a16="http://schemas.microsoft.com/office/drawing/2014/main" id="{C1239336-E811-8662-6E0D-CC34F246616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624719" y="5973574"/>
            <a:ext cx="914400" cy="914400"/>
          </a:xfrm>
          <a:prstGeom prst="rect">
            <a:avLst/>
          </a:prstGeom>
        </p:spPr>
      </p:pic>
      <p:pic>
        <p:nvPicPr>
          <p:cNvPr id="14" name="Gráfico 13" descr="Dinosaur Egg con relleno sólido">
            <a:extLst>
              <a:ext uri="{FF2B5EF4-FFF2-40B4-BE49-F238E27FC236}">
                <a16:creationId xmlns:a16="http://schemas.microsoft.com/office/drawing/2014/main" id="{CE34E564-734B-8382-36AF-046395DF466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2675365" y="7437203"/>
            <a:ext cx="914400" cy="914400"/>
          </a:xfrm>
          <a:prstGeom prst="rect">
            <a:avLst/>
          </a:prstGeom>
        </p:spPr>
      </p:pic>
    </p:spTree>
    <p:extLst>
      <p:ext uri="{BB962C8B-B14F-4D97-AF65-F5344CB8AC3E}">
        <p14:creationId xmlns:p14="http://schemas.microsoft.com/office/powerpoint/2010/main" val="1026017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018D87CEFA56DA42BF8E9E6D1D515907" ma:contentTypeVersion="13" ma:contentTypeDescription="Crear nuevo documento." ma:contentTypeScope="" ma:versionID="2868cd3c11df7411b1962eb461d76618">
  <xsd:schema xmlns:xsd="http://www.w3.org/2001/XMLSchema" xmlns:xs="http://www.w3.org/2001/XMLSchema" xmlns:p="http://schemas.microsoft.com/office/2006/metadata/properties" xmlns:ns2="378d0c2b-b9d5-4893-990c-43fe8fe2e1d7" xmlns:ns3="0478bd71-0c92-4d1d-82ba-7bccfdbf17a3" targetNamespace="http://schemas.microsoft.com/office/2006/metadata/properties" ma:root="true" ma:fieldsID="1f31d3da5194d177457a03c5130b5a58" ns2:_="" ns3:_="">
    <xsd:import namespace="378d0c2b-b9d5-4893-990c-43fe8fe2e1d7"/>
    <xsd:import namespace="0478bd71-0c92-4d1d-82ba-7bccfdbf17a3"/>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78d0c2b-b9d5-4893-990c-43fe8fe2e1d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Etiquetas de imagen" ma:readOnly="false" ma:fieldId="{5cf76f15-5ced-4ddc-b409-7134ff3c332f}" ma:taxonomyMulti="true" ma:sspId="e2f773bf-f00b-42a6-8b07-050935be226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0478bd71-0c92-4d1d-82ba-7bccfdbf17a3" elementFormDefault="qualified">
    <xsd:import namespace="http://schemas.microsoft.com/office/2006/documentManagement/types"/>
    <xsd:import namespace="http://schemas.microsoft.com/office/infopath/2007/PartnerControls"/>
    <xsd:element name="SharedWithUsers" ma:index="14"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Detalles de uso compartido" ma:internalName="SharedWithDetails" ma:readOnly="true">
      <xsd:simpleType>
        <xsd:restriction base="dms:Note">
          <xsd:maxLength value="255"/>
        </xsd:restriction>
      </xsd:simpleType>
    </xsd:element>
    <xsd:element name="TaxCatchAll" ma:index="20" nillable="true" ma:displayName="Taxonomy Catch All Column" ma:hidden="true" ma:list="{3e038bde-7f93-4c7b-a7e3-fa5a3c51e964}" ma:internalName="TaxCatchAll" ma:showField="CatchAllData" ma:web="0478bd71-0c92-4d1d-82ba-7bccfdbf17a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378d0c2b-b9d5-4893-990c-43fe8fe2e1d7">
      <Terms xmlns="http://schemas.microsoft.com/office/infopath/2007/PartnerControls"/>
    </lcf76f155ced4ddcb4097134ff3c332f>
    <TaxCatchAll xmlns="0478bd71-0c92-4d1d-82ba-7bccfdbf17a3" xsi:nil="true"/>
  </documentManagement>
</p:properties>
</file>

<file path=customXml/itemProps1.xml><?xml version="1.0" encoding="utf-8"?>
<ds:datastoreItem xmlns:ds="http://schemas.openxmlformats.org/officeDocument/2006/customXml" ds:itemID="{64C43652-73DC-4C77-8E79-F06010C18C35}">
  <ds:schemaRefs>
    <ds:schemaRef ds:uri="http://schemas.microsoft.com/sharepoint/v3/contenttype/forms"/>
  </ds:schemaRefs>
</ds:datastoreItem>
</file>

<file path=customXml/itemProps2.xml><?xml version="1.0" encoding="utf-8"?>
<ds:datastoreItem xmlns:ds="http://schemas.openxmlformats.org/officeDocument/2006/customXml" ds:itemID="{93B96D80-D58C-46B7-9102-7FC2915299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78d0c2b-b9d5-4893-990c-43fe8fe2e1d7"/>
    <ds:schemaRef ds:uri="0478bd71-0c92-4d1d-82ba-7bccfdbf17a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D821600-D61B-433B-B6F8-A294D9BC75DD}">
  <ds:schemaRefs>
    <ds:schemaRef ds:uri="http://schemas.microsoft.com/office/2006/metadata/properties"/>
    <ds:schemaRef ds:uri="http://schemas.microsoft.com/office/infopath/2007/PartnerControls"/>
    <ds:schemaRef ds:uri="378d0c2b-b9d5-4893-990c-43fe8fe2e1d7"/>
    <ds:schemaRef ds:uri="0478bd71-0c92-4d1d-82ba-7bccfdbf17a3"/>
  </ds:schemaRefs>
</ds:datastoreItem>
</file>

<file path=docProps/app.xml><?xml version="1.0" encoding="utf-8"?>
<Properties xmlns="http://schemas.openxmlformats.org/officeDocument/2006/extended-properties" xmlns:vt="http://schemas.openxmlformats.org/officeDocument/2006/docPropsVTypes">
  <Template/>
  <TotalTime>3914</TotalTime>
  <Words>954</Words>
  <Application>Microsoft Macintosh PowerPoint</Application>
  <PresentationFormat>Personalizado</PresentationFormat>
  <Paragraphs>180</Paragraphs>
  <Slides>31</Slides>
  <Notes>0</Notes>
  <HiddenSlides>0</HiddenSlides>
  <MMClips>1</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31</vt:i4>
      </vt:variant>
    </vt:vector>
  </HeadingPairs>
  <TitlesOfParts>
    <vt:vector size="37" baseType="lpstr">
      <vt:lpstr>.AppleSystemUIFont</vt:lpstr>
      <vt:lpstr>.AppleSystemUIFontMonospaced</vt:lpstr>
      <vt:lpstr>Arial</vt:lpstr>
      <vt:lpstr>Arial Black</vt:lpstr>
      <vt:lpstr>Calibri</vt:lpstr>
      <vt:lpstr>Office Theme</vt:lpstr>
      <vt:lpstr>INMO - BROKERS</vt:lpstr>
      <vt:lpstr>Presentación de PowerPoint</vt:lpstr>
      <vt:lpstr>Equipo de trabajo</vt:lpstr>
      <vt:lpstr>Luis Ledezma</vt:lpstr>
      <vt:lpstr>Víctor Bastías</vt:lpstr>
      <vt:lpstr>TÍTULO</vt:lpstr>
      <vt:lpstr>Presentación de PowerPoint</vt:lpstr>
      <vt:lpstr>Presentación de PowerPoint</vt:lpstr>
      <vt:lpstr>Presentación de PowerPoint</vt:lpstr>
      <vt:lpstr>Presentación de PowerPoint</vt:lpstr>
      <vt:lpstr>Presentación de PowerPoint</vt:lpstr>
      <vt:lpstr>Metodología y su aplicación</vt:lpstr>
      <vt:lpstr>Metodología y su aplicación</vt:lpstr>
      <vt:lpstr>Metodología y su aplicación</vt:lpstr>
      <vt:lpstr>Metodología y su aplicación</vt:lpstr>
      <vt:lpstr>Metodología y su aplicación</vt:lpstr>
      <vt:lpstr>Metodología y su aplicación</vt:lpstr>
      <vt:lpstr>Metodología y su aplicación</vt:lpstr>
      <vt:lpstr>Metodología y su aplicación</vt:lpstr>
      <vt:lpstr>Diagramas</vt:lpstr>
      <vt:lpstr>Diagramas</vt:lpstr>
      <vt:lpstr>Diagramas</vt:lpstr>
      <vt:lpstr>Diagramas</vt:lpstr>
      <vt:lpstr>Diagramas</vt:lpstr>
      <vt:lpstr>Topología y pruebas</vt:lpstr>
      <vt:lpstr>Topología y pruebas</vt:lpstr>
      <vt:lpstr>Topología y pruebas</vt:lpstr>
      <vt:lpstr>Resultados y Conclusión</vt:lpstr>
      <vt:lpstr>Presentación de PowerPoint</vt:lpstr>
      <vt:lpstr>Conclusión</vt:lpstr>
      <vt:lpstr>INMO - BROKERS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dc:title>
  <dc:creator>Daniela Taito R.</dc:creator>
  <cp:lastModifiedBy>VICTOR ISAIAS GABRIEL BASTIAS ESCOBAR</cp:lastModifiedBy>
  <cp:revision>218</cp:revision>
  <dcterms:created xsi:type="dcterms:W3CDTF">2022-07-20T19:15:37Z</dcterms:created>
  <dcterms:modified xsi:type="dcterms:W3CDTF">2024-11-29T20:22:53Z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2022-07-20T00:00:00Z</vt:filetime>
  </property>
  <property fmtid="{D5CDD505-2E9C-101B-9397-08002B2CF9AE}" pid="3" name="Creator">
    <vt:lpwstr>Adobe Illustrator 26.3 (Macintosh)</vt:lpwstr>
  </property>
  <property fmtid="{D5CDD505-2E9C-101B-9397-08002B2CF9AE}" pid="4" name="CreatorVersion">
    <vt:lpwstr>21.0.0</vt:lpwstr>
  </property>
  <property fmtid="{D5CDD505-2E9C-101B-9397-08002B2CF9AE}" pid="5" name="LastSaved">
    <vt:filetime>2022-07-20T00:00:00Z</vt:filetime>
  </property>
  <property fmtid="{D5CDD505-2E9C-101B-9397-08002B2CF9AE}" pid="6" name="Producer">
    <vt:lpwstr>Adobe PDF library 15.00</vt:lpwstr>
  </property>
  <property fmtid="{D5CDD505-2E9C-101B-9397-08002B2CF9AE}" pid="7" name="ContentTypeId">
    <vt:lpwstr>0x010100018D87CEFA56DA42BF8E9E6D1D515907</vt:lpwstr>
  </property>
</Properties>
</file>